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18" autoAdjust="0"/>
  </p:normalViewPr>
  <p:slideViewPr>
    <p:cSldViewPr snapToGrid="0">
      <p:cViewPr varScale="1">
        <p:scale>
          <a:sx n="65" d="100"/>
          <a:sy n="65" d="100"/>
        </p:scale>
        <p:origin x="15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AF7D5-B879-451E-ADDE-9DF39A3C74D0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66B50-492B-4B11-B3DA-8C287B7529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17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66B50-492B-4B11-B3DA-8C287B7529F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67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BCED4B-9E66-459D-981F-24E8AD1A68BA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08F3C24-A89B-4DEA-88E9-E944CCCDADB7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48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ED4B-9E66-459D-981F-24E8AD1A68BA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3C24-A89B-4DEA-88E9-E944CCCDA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19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ED4B-9E66-459D-981F-24E8AD1A68BA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3C24-A89B-4DEA-88E9-E944CCCDA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0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ED4B-9E66-459D-981F-24E8AD1A68BA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3C24-A89B-4DEA-88E9-E944CCCDA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46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BCED4B-9E66-459D-981F-24E8AD1A68BA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8F3C24-A89B-4DEA-88E9-E944CCCDADB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01257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ED4B-9E66-459D-981F-24E8AD1A68BA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3C24-A89B-4DEA-88E9-E944CCCDA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97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ED4B-9E66-459D-981F-24E8AD1A68BA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3C24-A89B-4DEA-88E9-E944CCCDA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67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ED4B-9E66-459D-981F-24E8AD1A68BA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3C24-A89B-4DEA-88E9-E944CCCDA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13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ED4B-9E66-459D-981F-24E8AD1A68BA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3C24-A89B-4DEA-88E9-E944CCCDA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94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BCED4B-9E66-459D-981F-24E8AD1A68BA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8F3C24-A89B-4DEA-88E9-E944CCCDADB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267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BCED4B-9E66-459D-981F-24E8AD1A68BA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8F3C24-A89B-4DEA-88E9-E944CCCDADB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6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FBCED4B-9E66-459D-981F-24E8AD1A68BA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08F3C24-A89B-4DEA-88E9-E944CCCDADB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425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hrsst-pp.metoffice.com/data/OSTI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0ECE24-A137-499D-A1DE-73CC92FDC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常用海洋数据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87EBD9-50FC-4D69-83AB-E1B3A757B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WPQ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7122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031AD89-32E5-4787-B4EA-798155067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629072"/>
            <a:ext cx="5429250" cy="7048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B5A30-C7F5-4FFE-9EFE-84815DEC3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39"/>
          <a:stretch/>
        </p:blipFill>
        <p:spPr>
          <a:xfrm>
            <a:off x="1028700" y="1332962"/>
            <a:ext cx="6362700" cy="14859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76AC379-73F7-44CB-A693-CF819B4A8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831229"/>
            <a:ext cx="6419850" cy="13811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3D53676-4EBE-4F12-9870-6FD48516DB12}"/>
              </a:ext>
            </a:extLst>
          </p:cNvPr>
          <p:cNvSpPr txBox="1"/>
          <p:nvPr/>
        </p:nvSpPr>
        <p:spPr>
          <a:xfrm>
            <a:off x="7572375" y="2875460"/>
            <a:ext cx="155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最新版本</a:t>
            </a:r>
            <a:r>
              <a:rPr lang="en-US" altLang="zh-CN" dirty="0"/>
              <a:t>4.2.1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28F5F0-708B-47F7-B1AC-1D7962A7B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4224721"/>
            <a:ext cx="65436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295747-6CE8-4403-B724-A152DF6F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卫星数据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616DDC-53B2-49E3-8C78-AABB60385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41" y="1590368"/>
            <a:ext cx="7633059" cy="26007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BFC1583-9AB5-4EBB-BA1B-7552A1DD7A49}"/>
              </a:ext>
            </a:extLst>
          </p:cNvPr>
          <p:cNvSpPr/>
          <p:nvPr/>
        </p:nvSpPr>
        <p:spPr>
          <a:xfrm>
            <a:off x="514350" y="4424691"/>
            <a:ext cx="8629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Adobe Song Std"/>
              </a:rPr>
              <a:t>OSTIA SST : </a:t>
            </a:r>
            <a:r>
              <a:rPr lang="en-US" altLang="zh-CN" sz="2800" dirty="0">
                <a:solidFill>
                  <a:srgbClr val="000000"/>
                </a:solidFill>
                <a:latin typeface="Adobe Song Std"/>
                <a:hlinkClick r:id="rId3"/>
              </a:rPr>
              <a:t>http://ghrsst-pp.metoffice.com/data/OSTIA/</a:t>
            </a:r>
            <a:endParaRPr lang="en-US" altLang="zh-CN" sz="2800" dirty="0">
              <a:solidFill>
                <a:srgbClr val="000000"/>
              </a:solidFill>
              <a:latin typeface="Adobe Song Std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Adobe Song Std"/>
              </a:rPr>
              <a:t>                     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226171E-7CE3-41CA-AFAA-430081AD958C}"/>
              </a:ext>
            </a:extLst>
          </p:cNvPr>
          <p:cNvSpPr txBox="1"/>
          <p:nvPr/>
        </p:nvSpPr>
        <p:spPr>
          <a:xfrm>
            <a:off x="726741" y="5095638"/>
            <a:ext cx="3491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GHRSST </a:t>
            </a:r>
            <a:r>
              <a:rPr lang="zh-CN" altLang="en-US" sz="2800" dirty="0"/>
              <a:t>： </a:t>
            </a:r>
            <a:r>
              <a:rPr lang="en-US" altLang="zh-CN" sz="2800" dirty="0"/>
              <a:t>1km</a:t>
            </a:r>
          </a:p>
          <a:p>
            <a:r>
              <a:rPr lang="en-US" altLang="zh-CN" sz="2800" dirty="0"/>
              <a:t>OTSIA SST </a:t>
            </a:r>
            <a:r>
              <a:rPr lang="zh-CN" altLang="en-US" sz="2800" dirty="0"/>
              <a:t>：</a:t>
            </a:r>
            <a:r>
              <a:rPr lang="en-US" altLang="zh-CN" sz="2800" dirty="0"/>
              <a:t>5km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141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FD919C-8A1C-4380-9ED8-BD7047F6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卫星观测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A162722-DAB6-4742-87CB-67F59300A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072" y="1233085"/>
            <a:ext cx="7200900" cy="18002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2115C3A-6B94-4B10-9E13-5ABF2768A268}"/>
              </a:ext>
            </a:extLst>
          </p:cNvPr>
          <p:cNvSpPr txBox="1"/>
          <p:nvPr/>
        </p:nvSpPr>
        <p:spPr>
          <a:xfrm>
            <a:off x="765072" y="3524777"/>
            <a:ext cx="4708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新版西太平洋海洋数据共享服务系统：</a:t>
            </a:r>
            <a:endParaRPr lang="en-US" altLang="zh-CN" sz="2800" dirty="0"/>
          </a:p>
          <a:p>
            <a:r>
              <a:rPr lang="en-US" altLang="zh-CN" sz="2800" dirty="0"/>
              <a:t>http://www.odinwestpac.org/</a:t>
            </a:r>
            <a:endParaRPr lang="zh-CN" altLang="en-US" sz="2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104003-9B12-4EE3-A5A4-09E955B66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2971434"/>
            <a:ext cx="32861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A3DD2-63CC-49D6-BF53-1CB5508A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Additional 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2C6D1C-E3A0-443B-B1E3-AE2286A5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77" y="1638300"/>
            <a:ext cx="7200900" cy="3581400"/>
          </a:xfrm>
        </p:spPr>
        <p:txBody>
          <a:bodyPr/>
          <a:lstStyle/>
          <a:p>
            <a:r>
              <a:rPr lang="en-US" altLang="zh-CN" dirty="0"/>
              <a:t>HF data</a:t>
            </a:r>
            <a:r>
              <a:rPr lang="zh-CN" altLang="en-US" dirty="0"/>
              <a:t>（</a:t>
            </a:r>
            <a:r>
              <a:rPr lang="en-US" altLang="zh-CN" dirty="0"/>
              <a:t>BOHE</a:t>
            </a:r>
            <a:r>
              <a:rPr lang="zh-CN" altLang="en-US" dirty="0"/>
              <a:t>观测站）</a:t>
            </a:r>
            <a:endParaRPr lang="en-US" altLang="zh-CN" dirty="0"/>
          </a:p>
          <a:p>
            <a:r>
              <a:rPr lang="en-US" altLang="zh-CN" dirty="0"/>
              <a:t>OSCAR:</a:t>
            </a:r>
            <a:r>
              <a:rPr lang="zh-CN" altLang="en-US" dirty="0"/>
              <a:t> </a:t>
            </a:r>
            <a:r>
              <a:rPr lang="en-US" altLang="zh-CN" dirty="0"/>
              <a:t>1993~2012</a:t>
            </a:r>
          </a:p>
          <a:p>
            <a:r>
              <a:rPr lang="en-US" altLang="zh-CN" dirty="0"/>
              <a:t>USGODAE( Ship SST)</a:t>
            </a:r>
          </a:p>
          <a:p>
            <a:r>
              <a:rPr lang="zh-CN" altLang="en-US" dirty="0"/>
              <a:t>海大数据</a:t>
            </a:r>
            <a:endParaRPr lang="en-US" altLang="zh-CN" dirty="0"/>
          </a:p>
          <a:p>
            <a:r>
              <a:rPr lang="zh-CN" altLang="en-US" dirty="0"/>
              <a:t>南海海洋研究所：科学数据库</a:t>
            </a:r>
            <a:r>
              <a:rPr lang="en-US" altLang="zh-CN" dirty="0"/>
              <a:t>http://www.scsio.csdb.cn/</a:t>
            </a:r>
          </a:p>
          <a:p>
            <a:r>
              <a:rPr lang="zh-CN" altLang="en-US" dirty="0"/>
              <a:t>国家地球系统数据共享平台：</a:t>
            </a:r>
            <a:r>
              <a:rPr lang="en-US" altLang="zh-CN" dirty="0"/>
              <a:t>http://ocean.geodata.cn/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62FB3E-0B51-449C-8BD3-0111314BB3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65" y="944818"/>
            <a:ext cx="3005935" cy="24537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2A5F246-9A33-469D-974A-8D3B5B3EA986}"/>
              </a:ext>
            </a:extLst>
          </p:cNvPr>
          <p:cNvSpPr/>
          <p:nvPr/>
        </p:nvSpPr>
        <p:spPr>
          <a:xfrm>
            <a:off x="777977" y="4989852"/>
            <a:ext cx="7337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李晓婷</a:t>
            </a:r>
            <a:r>
              <a:rPr lang="en-US" altLang="zh-CN" dirty="0"/>
              <a:t>. </a:t>
            </a:r>
            <a:r>
              <a:rPr lang="zh-CN" altLang="en-US" dirty="0"/>
              <a:t>常用海洋数据资料简介</a:t>
            </a:r>
            <a:r>
              <a:rPr lang="en-US" altLang="zh-CN" dirty="0"/>
              <a:t>[J]. </a:t>
            </a:r>
            <a:r>
              <a:rPr lang="zh-CN" altLang="en-US" dirty="0"/>
              <a:t>海洋预报</a:t>
            </a:r>
            <a:r>
              <a:rPr lang="en-US" altLang="zh-CN" dirty="0"/>
              <a:t>, 2010, 27(5):81-89.</a:t>
            </a:r>
          </a:p>
          <a:p>
            <a:r>
              <a:rPr lang="zh-CN" altLang="en-US" dirty="0"/>
              <a:t>侯京明</a:t>
            </a:r>
            <a:r>
              <a:rPr lang="en-US" altLang="zh-CN" dirty="0"/>
              <a:t>, </a:t>
            </a:r>
            <a:r>
              <a:rPr lang="zh-CN" altLang="en-US" dirty="0"/>
              <a:t>高义</a:t>
            </a:r>
            <a:r>
              <a:rPr lang="en-US" altLang="zh-CN" dirty="0"/>
              <a:t>, </a:t>
            </a:r>
            <a:r>
              <a:rPr lang="zh-CN" altLang="en-US" dirty="0"/>
              <a:t>李涛</a:t>
            </a:r>
            <a:r>
              <a:rPr lang="en-US" altLang="zh-CN" dirty="0"/>
              <a:t>. </a:t>
            </a:r>
            <a:r>
              <a:rPr lang="zh-CN" altLang="en-US" dirty="0"/>
              <a:t>海洋数值模型常用地形数据概述</a:t>
            </a:r>
            <a:r>
              <a:rPr lang="en-US" altLang="zh-CN" dirty="0"/>
              <a:t>[J]. </a:t>
            </a:r>
            <a:r>
              <a:rPr lang="zh-CN" altLang="en-US" dirty="0"/>
              <a:t>海洋预报</a:t>
            </a:r>
            <a:r>
              <a:rPr lang="en-US" altLang="zh-CN" dirty="0"/>
              <a:t>, 2012, 29(6):44-49.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96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32507E-2F99-4EF7-A1FD-E20730DA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47F04D3E-4294-4BEE-95D8-665F900E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55" y="14673"/>
            <a:ext cx="5755400" cy="6843327"/>
          </a:xfrm>
        </p:spPr>
      </p:pic>
    </p:spTree>
    <p:extLst>
      <p:ext uri="{BB962C8B-B14F-4D97-AF65-F5344CB8AC3E}">
        <p14:creationId xmlns:p14="http://schemas.microsoft.com/office/powerpoint/2010/main" val="385473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92E053-8702-443C-84CC-AD76BB4D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数据分类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BB9AF0-C136-473D-86AD-6AA5BD6B9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模式数据</a:t>
            </a:r>
            <a:endParaRPr lang="en-US" altLang="zh-CN" sz="3200" dirty="0"/>
          </a:p>
          <a:p>
            <a:r>
              <a:rPr lang="zh-CN" altLang="en-US" sz="3200" dirty="0"/>
              <a:t>观测数据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67944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10B84D-8276-457A-BE67-B4547146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模式数据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C9B0DA-89F9-421A-8D6F-5405EC69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38300"/>
            <a:ext cx="7200900" cy="5334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主要是指海洋环流模式。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5EC7E2B-AFD5-4E99-ADA1-C198F32F3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" y="2270096"/>
            <a:ext cx="9084206" cy="483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5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D33A28-1EE8-449F-B2CD-1A586CB7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模式数据</a:t>
            </a:r>
            <a:r>
              <a:rPr lang="en-US" altLang="zh-CN" dirty="0"/>
              <a:t>---Forcing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3A48F9-0E7A-4C10-AEA1-3F95B048A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729247"/>
            <a:ext cx="7767431" cy="431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2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86DE8F-F6F9-47AA-87ED-F8498A76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Boundary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676F29-1D3E-4E5E-B96E-F60016E9D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09" y="1902542"/>
            <a:ext cx="2835379" cy="3569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温度、盐度、</a:t>
            </a:r>
            <a:r>
              <a:rPr lang="en-US" altLang="zh-CN" sz="2800" dirty="0"/>
              <a:t>3D(</a:t>
            </a:r>
            <a:r>
              <a:rPr lang="en-US" altLang="zh-CN" sz="2800" dirty="0" err="1"/>
              <a:t>u,v</a:t>
            </a:r>
            <a:r>
              <a:rPr lang="en-US" altLang="zh-CN" sz="2800" dirty="0"/>
              <a:t>), 2D(</a:t>
            </a:r>
            <a:r>
              <a:rPr lang="en-US" altLang="zh-CN" sz="2800" dirty="0" err="1"/>
              <a:t>ubar,vbar</a:t>
            </a:r>
            <a:r>
              <a:rPr lang="en-US" altLang="zh-CN" sz="2800" dirty="0"/>
              <a:t>), SSH, 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潮汐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SODA</a:t>
            </a:r>
            <a:r>
              <a:rPr lang="zh-CN" altLang="en-US" sz="2800" dirty="0">
                <a:solidFill>
                  <a:srgbClr val="FF0000"/>
                </a:solidFill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</a:rPr>
              <a:t>HYCOM</a:t>
            </a:r>
            <a:r>
              <a:rPr lang="zh-CN" altLang="en-US" sz="2800" dirty="0">
                <a:solidFill>
                  <a:schemeClr val="tx1"/>
                </a:solidFill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</a:rPr>
              <a:t>ECCO</a:t>
            </a:r>
            <a:r>
              <a:rPr lang="zh-CN" altLang="en-US" sz="2800" dirty="0">
                <a:solidFill>
                  <a:schemeClr val="tx1"/>
                </a:solidFill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</a:rPr>
              <a:t>CORA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FECFC9-CD57-46D9-94DC-641ABCDE0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7" b="7957"/>
          <a:stretch/>
        </p:blipFill>
        <p:spPr>
          <a:xfrm>
            <a:off x="3488241" y="66367"/>
            <a:ext cx="5655759" cy="6725265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18C27167-D02F-484F-9AD3-A8E2BE899FD2}"/>
              </a:ext>
            </a:extLst>
          </p:cNvPr>
          <p:cNvSpPr/>
          <p:nvPr/>
        </p:nvSpPr>
        <p:spPr>
          <a:xfrm>
            <a:off x="4370438" y="1017639"/>
            <a:ext cx="3900754" cy="5014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FCBBDE66-231B-491D-B5CD-D6DC3243F215}"/>
              </a:ext>
            </a:extLst>
          </p:cNvPr>
          <p:cNvSpPr/>
          <p:nvPr/>
        </p:nvSpPr>
        <p:spPr>
          <a:xfrm>
            <a:off x="4370438" y="2671917"/>
            <a:ext cx="3900753" cy="5014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21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368D-E76A-4734-8BC6-B777652A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再分析数据集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6089F3-1B00-4933-8D31-B4E36AB3B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02" y="1781789"/>
            <a:ext cx="8490898" cy="4545269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E2D0C4FC-659E-4A80-9E01-94C91A5C4843}"/>
              </a:ext>
            </a:extLst>
          </p:cNvPr>
          <p:cNvSpPr/>
          <p:nvPr/>
        </p:nvSpPr>
        <p:spPr>
          <a:xfrm>
            <a:off x="2374490" y="2171700"/>
            <a:ext cx="4247536" cy="3797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90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D66774-3657-4D3A-869E-2514996C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海底地形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DF91D35-876C-4D25-83A4-BCD2EC5F96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322693"/>
              </p:ext>
            </p:extLst>
          </p:nvPr>
        </p:nvGraphicFramePr>
        <p:xfrm>
          <a:off x="1028700" y="1428750"/>
          <a:ext cx="7348384" cy="51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096">
                  <a:extLst>
                    <a:ext uri="{9D8B030D-6E8A-4147-A177-3AD203B41FA5}">
                      <a16:colId xmlns:a16="http://schemas.microsoft.com/office/drawing/2014/main" val="1850384213"/>
                    </a:ext>
                  </a:extLst>
                </a:gridCol>
                <a:gridCol w="1837096">
                  <a:extLst>
                    <a:ext uri="{9D8B030D-6E8A-4147-A177-3AD203B41FA5}">
                      <a16:colId xmlns:a16="http://schemas.microsoft.com/office/drawing/2014/main" val="885259056"/>
                    </a:ext>
                  </a:extLst>
                </a:gridCol>
                <a:gridCol w="1837096">
                  <a:extLst>
                    <a:ext uri="{9D8B030D-6E8A-4147-A177-3AD203B41FA5}">
                      <a16:colId xmlns:a16="http://schemas.microsoft.com/office/drawing/2014/main" val="746701012"/>
                    </a:ext>
                  </a:extLst>
                </a:gridCol>
                <a:gridCol w="1837096">
                  <a:extLst>
                    <a:ext uri="{9D8B030D-6E8A-4147-A177-3AD203B41FA5}">
                      <a16:colId xmlns:a16="http://schemas.microsoft.com/office/drawing/2014/main" val="4168962601"/>
                    </a:ext>
                  </a:extLst>
                </a:gridCol>
              </a:tblGrid>
              <a:tr h="390063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数据名称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发布国家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覆盖范围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866437"/>
                  </a:ext>
                </a:extLst>
              </a:tr>
              <a:tr h="961800">
                <a:tc>
                  <a:txBody>
                    <a:bodyPr/>
                    <a:lstStyle/>
                    <a:p>
                      <a:r>
                        <a:rPr lang="en-US" altLang="zh-CN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ASTER GDEM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日本</a:t>
                      </a: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zh-CN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美国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弧度秒（</a:t>
                      </a: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~30m</a:t>
                      </a:r>
                      <a:r>
                        <a:rPr lang="zh-CN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只有陆地区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域高程数据，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93672"/>
                  </a:ext>
                </a:extLst>
              </a:tr>
              <a:tr h="528990">
                <a:tc>
                  <a:txBody>
                    <a:bodyPr/>
                    <a:lstStyle/>
                    <a:p>
                      <a:r>
                        <a:rPr lang="en-US" altLang="zh-CN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SRTM DEM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美国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弧度秒（约</a:t>
                      </a:r>
                      <a:r>
                        <a:rPr lang="en-US" altLang="zh-CN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 m</a:t>
                      </a:r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只有陆地区域高程数据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3659"/>
                  </a:ext>
                </a:extLst>
              </a:tr>
              <a:tr h="528990">
                <a:tc>
                  <a:txBody>
                    <a:bodyPr/>
                    <a:lstStyle/>
                    <a:p>
                      <a:r>
                        <a:rPr lang="en-US" altLang="zh-CN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GTOPO30 DEM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美国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是水平分辨率为</a:t>
                      </a:r>
                      <a:r>
                        <a:rPr lang="en-US" altLang="zh-CN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s</a:t>
                      </a:r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（约</a:t>
                      </a:r>
                      <a:r>
                        <a:rPr lang="en-US" altLang="zh-CN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 m</a:t>
                      </a:r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地形高程数据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587825"/>
                  </a:ext>
                </a:extLst>
              </a:tr>
              <a:tr h="528990">
                <a:tc>
                  <a:txBody>
                    <a:bodyPr/>
                    <a:lstStyle/>
                    <a:p>
                      <a:r>
                        <a:rPr lang="en-US" altLang="zh-CN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ACE2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英国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min</a:t>
                      </a:r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s</a:t>
                      </a:r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s </a:t>
                      </a:r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altLang="zh-CN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地形高程数据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80059"/>
                  </a:ext>
                </a:extLst>
              </a:tr>
              <a:tr h="528990">
                <a:tc>
                  <a:txBody>
                    <a:bodyPr/>
                    <a:lstStyle/>
                    <a:p>
                      <a:r>
                        <a:rPr lang="en-US" altLang="zh-CN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ETOPO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美国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zh-CN" altLang="en-US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分、</a:t>
                      </a:r>
                      <a:r>
                        <a:rPr lang="en-US" altLang="zh-CN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zh-CN" altLang="en-US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分、</a:t>
                      </a:r>
                      <a:r>
                        <a:rPr lang="en-US" altLang="zh-CN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zh-CN" altLang="en-US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分和</a:t>
                      </a:r>
                      <a:r>
                        <a:rPr lang="en-US" altLang="zh-CN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zh-CN" altLang="en-US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分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全球所有的陆地和海洋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636416"/>
                  </a:ext>
                </a:extLst>
              </a:tr>
              <a:tr h="528990">
                <a:tc>
                  <a:txBody>
                    <a:bodyPr/>
                    <a:lstStyle/>
                    <a:p>
                      <a:r>
                        <a:rPr lang="en-US" altLang="zh-CN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GEBCO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国际组织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分， </a:t>
                      </a: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地形高程和水深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13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93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4B8B2-E297-4842-8FAE-D73FEC42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海底地形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3106BDD-CFF1-4169-AD03-0E589E624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928" y="1947401"/>
            <a:ext cx="8495071" cy="212315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4B04AAB-86C6-4006-A98E-6AB80299BE05}"/>
              </a:ext>
            </a:extLst>
          </p:cNvPr>
          <p:cNvSpPr txBox="1"/>
          <p:nvPr/>
        </p:nvSpPr>
        <p:spPr>
          <a:xfrm>
            <a:off x="648928" y="4269968"/>
            <a:ext cx="8332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GEBCO (</a:t>
            </a:r>
            <a:r>
              <a:rPr lang="zh-CN" altLang="en-US" sz="2800" dirty="0"/>
              <a:t>需用户注册</a:t>
            </a:r>
            <a:r>
              <a:rPr lang="en-US" altLang="zh-CN" sz="2800" dirty="0"/>
              <a:t>)</a:t>
            </a:r>
            <a:r>
              <a:rPr lang="zh-CN" altLang="en-US" sz="2800" dirty="0"/>
              <a:t>目前最新版本思</a:t>
            </a:r>
            <a:r>
              <a:rPr lang="en-US" altLang="zh-CN" sz="2800" dirty="0"/>
              <a:t>GEBCO_2014</a:t>
            </a:r>
            <a:r>
              <a:rPr lang="zh-CN" altLang="en-US" sz="2800" dirty="0"/>
              <a:t>，已下载版本是</a:t>
            </a:r>
            <a:r>
              <a:rPr lang="en-US" altLang="zh-CN" sz="2800" dirty="0"/>
              <a:t>GEBCO_2008</a:t>
            </a:r>
            <a:endParaRPr lang="zh-CN" altLang="en-US" sz="28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944460-AD5C-4E40-8361-2FC4619AF321}"/>
              </a:ext>
            </a:extLst>
          </p:cNvPr>
          <p:cNvSpPr/>
          <p:nvPr/>
        </p:nvSpPr>
        <p:spPr>
          <a:xfrm>
            <a:off x="648928" y="5288340"/>
            <a:ext cx="7388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WOA13</a:t>
            </a:r>
            <a:r>
              <a:rPr lang="zh-CN" altLang="en-US" sz="2800" dirty="0"/>
              <a:t>：https://www.nodc.noaa.gov/OC5/woa13/woa13data.html</a:t>
            </a:r>
          </a:p>
        </p:txBody>
      </p:sp>
    </p:spTree>
    <p:extLst>
      <p:ext uri="{BB962C8B-B14F-4D97-AF65-F5344CB8AC3E}">
        <p14:creationId xmlns:p14="http://schemas.microsoft.com/office/powerpoint/2010/main" val="413817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70F62-6278-44A5-8000-5ACFB590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观测数据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BC9CBC-C6D8-4912-91CC-351225120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66" y="1502023"/>
            <a:ext cx="4572000" cy="1087500"/>
          </a:xfrm>
        </p:spPr>
        <p:txBody>
          <a:bodyPr/>
          <a:lstStyle/>
          <a:p>
            <a:r>
              <a:rPr lang="zh-CN" altLang="en-US" dirty="0"/>
              <a:t>船测，浮标（</a:t>
            </a:r>
            <a:r>
              <a:rPr lang="en-US" altLang="zh-CN" dirty="0"/>
              <a:t>Drifter</a:t>
            </a:r>
            <a:r>
              <a:rPr lang="zh-CN" altLang="en-US" dirty="0"/>
              <a:t>，</a:t>
            </a:r>
            <a:r>
              <a:rPr lang="en-US" altLang="zh-CN" dirty="0"/>
              <a:t>Argo</a:t>
            </a:r>
            <a:r>
              <a:rPr lang="zh-CN" altLang="en-US" dirty="0"/>
              <a:t>，锚定浮标），潜标，卫星，站点</a:t>
            </a:r>
          </a:p>
        </p:txBody>
      </p:sp>
      <p:pic>
        <p:nvPicPr>
          <p:cNvPr id="1026" name="Picture 2" descr="https://timgsa.baidu.com/timg?image&amp;quality=80&amp;size=b9999_10000&amp;sec=1552644309523&amp;di=066e25c692b5e43af58235a3b222cdf9&amp;imgtype=0&amp;src=http%3A%2F%2Fwww.scsio.ac.cn%2Fxwzx%2Fsnyw%2F201404%2FW020140429443634010256.jpg">
            <a:extLst>
              <a:ext uri="{FF2B5EF4-FFF2-40B4-BE49-F238E27FC236}">
                <a16:creationId xmlns:a16="http://schemas.microsoft.com/office/drawing/2014/main" id="{81C544FA-BFC2-45B7-A929-9864A81BC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71" y="3004216"/>
            <a:ext cx="2809704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7BF32C-7B75-4210-9A8D-D392697D9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75" y="2616080"/>
            <a:ext cx="2143433" cy="3925162"/>
          </a:xfrm>
          <a:prstGeom prst="rect">
            <a:avLst/>
          </a:prstGeom>
        </p:spPr>
      </p:pic>
      <p:pic>
        <p:nvPicPr>
          <p:cNvPr id="1028" name="Picture 4" descr="https://timgsa.baidu.com/timg?image&amp;quality=80&amp;size=b9999_10000&amp;sec=1552644654684&amp;di=38e8d390e919c68d5bf31045cc1abb63&amp;imgtype=0&amp;src=http%3A%2F%2Fmmbiz.qpic.cn%2Fmmbiz_jpg%2FtOPHxVU42icedc6OiaGmbyyYW0x2OSyRdiaHUWwDkWMmjhQgYhBasgPaYESwggwXhXrMJHnH1U539btVwF8Bchumg%2F640%3Fwx_fmt%3Djpeg">
            <a:extLst>
              <a:ext uri="{FF2B5EF4-FFF2-40B4-BE49-F238E27FC236}">
                <a16:creationId xmlns:a16="http://schemas.microsoft.com/office/drawing/2014/main" id="{D2BF0666-9E59-421F-B1F2-24716A9A6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50" y="603417"/>
            <a:ext cx="2298298" cy="36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1A9D5FB-CE96-4D8B-94D5-0FB8AF92B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6" y="4654240"/>
            <a:ext cx="2555835" cy="1916876"/>
          </a:xfrm>
          <a:prstGeom prst="rect">
            <a:avLst/>
          </a:prstGeom>
        </p:spPr>
      </p:pic>
      <p:pic>
        <p:nvPicPr>
          <p:cNvPr id="1030" name="Picture 6" descr="https://timgsa.baidu.com/timg?image&amp;quality=80&amp;size=b9999_10000&amp;sec=1552644795532&amp;di=781b5b7f23163a4f4164b044a56b511b&amp;imgtype=0&amp;src=http%3A%2F%2Fi2.cqnews.net%2Fcbg%2Fattachement%2Fjpg%2Fsite1%2F20140826%2F001aa021d53815660af318.jpg">
            <a:extLst>
              <a:ext uri="{FF2B5EF4-FFF2-40B4-BE49-F238E27FC236}">
                <a16:creationId xmlns:a16="http://schemas.microsoft.com/office/drawing/2014/main" id="{92A0764E-6499-45AB-ABDC-0F4D7205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03" y="4422053"/>
            <a:ext cx="4572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85672"/>
      </p:ext>
    </p:extLst>
  </p:cSld>
  <p:clrMapOvr>
    <a:masterClrMapping/>
  </p:clrMapOvr>
</p:sld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496</TotalTime>
  <Words>368</Words>
  <Application>Microsoft Office PowerPoint</Application>
  <PresentationFormat>全屏显示(4:3)</PresentationFormat>
  <Paragraphs>67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Adobe Song Std</vt:lpstr>
      <vt:lpstr>等线</vt:lpstr>
      <vt:lpstr>Franklin Gothic Book</vt:lpstr>
      <vt:lpstr>Times New Roman</vt:lpstr>
      <vt:lpstr>剪切</vt:lpstr>
      <vt:lpstr>常用海洋数据</vt:lpstr>
      <vt:lpstr>数据分类</vt:lpstr>
      <vt:lpstr>模式数据</vt:lpstr>
      <vt:lpstr>模式数据---Forcing</vt:lpstr>
      <vt:lpstr>Boundary</vt:lpstr>
      <vt:lpstr>再分析数据集</vt:lpstr>
      <vt:lpstr>海底地形</vt:lpstr>
      <vt:lpstr>海底地形</vt:lpstr>
      <vt:lpstr>观测数据</vt:lpstr>
      <vt:lpstr>PowerPoint 演示文稿</vt:lpstr>
      <vt:lpstr>卫星数据</vt:lpstr>
      <vt:lpstr>卫星观测</vt:lpstr>
      <vt:lpstr>Additional data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常用海洋数据</dc:title>
  <dc:creator>xuelang</dc:creator>
  <cp:lastModifiedBy>xuelang</cp:lastModifiedBy>
  <cp:revision>24</cp:revision>
  <dcterms:created xsi:type="dcterms:W3CDTF">2019-03-15T02:07:43Z</dcterms:created>
  <dcterms:modified xsi:type="dcterms:W3CDTF">2019-03-16T02:41:31Z</dcterms:modified>
</cp:coreProperties>
</file>