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6" r:id="rId6"/>
    <p:sldId id="260" r:id="rId7"/>
    <p:sldId id="261" r:id="rId8"/>
    <p:sldId id="262" r:id="rId9"/>
    <p:sldId id="263" r:id="rId10"/>
    <p:sldId id="264" r:id="rId11"/>
    <p:sldId id="268" r:id="rId12"/>
    <p:sldId id="265" r:id="rId13"/>
    <p:sldId id="267"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774" autoAdjust="0"/>
  </p:normalViewPr>
  <p:slideViewPr>
    <p:cSldViewPr snapToGrid="0">
      <p:cViewPr varScale="1">
        <p:scale>
          <a:sx n="72" d="100"/>
          <a:sy n="72" d="100"/>
        </p:scale>
        <p:origin x="107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42D79-5EF7-41F8-A7EF-399D84BB6001}" type="datetimeFigureOut">
              <a:rPr lang="zh-CN" altLang="en-US" smtClean="0"/>
              <a:t>2019-09-09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4DBF1-9842-4DDF-AF32-911AF9437DB7}" type="slidenum">
              <a:rPr lang="zh-CN" altLang="en-US" smtClean="0"/>
              <a:t>‹#›</a:t>
            </a:fld>
            <a:endParaRPr lang="zh-CN" altLang="en-US"/>
          </a:p>
        </p:txBody>
      </p:sp>
    </p:spTree>
    <p:extLst>
      <p:ext uri="{BB962C8B-B14F-4D97-AF65-F5344CB8AC3E}">
        <p14:creationId xmlns:p14="http://schemas.microsoft.com/office/powerpoint/2010/main" val="2740789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在大气领域已经有了将机器学习应用到对流参数化方案的设计上的案例，采用了简单的</a:t>
            </a:r>
            <a:r>
              <a:rPr lang="en-US" altLang="zh-CN" dirty="0"/>
              <a:t>ANN</a:t>
            </a:r>
            <a:r>
              <a:rPr lang="zh-CN" altLang="en-US" dirty="0"/>
              <a:t>网络对大气对流的关键特征变量进行估计，结果与</a:t>
            </a:r>
            <a:r>
              <a:rPr lang="en-US" altLang="zh-CN" dirty="0"/>
              <a:t>super parameterization </a:t>
            </a:r>
            <a:r>
              <a:rPr lang="zh-CN" altLang="en-US" dirty="0"/>
              <a:t>结果非常接近</a:t>
            </a:r>
          </a:p>
        </p:txBody>
      </p:sp>
      <p:sp>
        <p:nvSpPr>
          <p:cNvPr id="4" name="灯片编号占位符 3"/>
          <p:cNvSpPr>
            <a:spLocks noGrp="1"/>
          </p:cNvSpPr>
          <p:nvPr>
            <p:ph type="sldNum" sz="quarter" idx="5"/>
          </p:nvPr>
        </p:nvSpPr>
        <p:spPr/>
        <p:txBody>
          <a:bodyPr/>
          <a:lstStyle/>
          <a:p>
            <a:fld id="{EC64DBF1-9842-4DDF-AF32-911AF9437DB7}" type="slidenum">
              <a:rPr lang="zh-CN" altLang="en-US" smtClean="0"/>
              <a:t>3</a:t>
            </a:fld>
            <a:endParaRPr lang="zh-CN" altLang="en-US"/>
          </a:p>
        </p:txBody>
      </p:sp>
    </p:spTree>
    <p:extLst>
      <p:ext uri="{BB962C8B-B14F-4D97-AF65-F5344CB8AC3E}">
        <p14:creationId xmlns:p14="http://schemas.microsoft.com/office/powerpoint/2010/main" val="1140153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海洋中的垂直混合的方式非常多，受限于对物理过程的认识不够清楚和数值模式分辨率不够的限制，一些物理过程需要通过参数化方案来近似，右图为</a:t>
            </a:r>
            <a:r>
              <a:rPr lang="en-US" altLang="zh-CN" dirty="0"/>
              <a:t>ROMS</a:t>
            </a:r>
            <a:r>
              <a:rPr lang="zh-CN" altLang="en-US" dirty="0"/>
              <a:t>和大气模式耦合对一次台风过境的模拟，使用两种不同的垂直混合参数化方案对表层温度的模拟的差异。</a:t>
            </a:r>
          </a:p>
        </p:txBody>
      </p:sp>
      <p:sp>
        <p:nvSpPr>
          <p:cNvPr id="4" name="灯片编号占位符 3"/>
          <p:cNvSpPr>
            <a:spLocks noGrp="1"/>
          </p:cNvSpPr>
          <p:nvPr>
            <p:ph type="sldNum" sz="quarter" idx="5"/>
          </p:nvPr>
        </p:nvSpPr>
        <p:spPr/>
        <p:txBody>
          <a:bodyPr/>
          <a:lstStyle/>
          <a:p>
            <a:fld id="{EC64DBF1-9842-4DDF-AF32-911AF9437DB7}" type="slidenum">
              <a:rPr lang="zh-CN" altLang="en-US" smtClean="0"/>
              <a:t>5</a:t>
            </a:fld>
            <a:endParaRPr lang="zh-CN" altLang="en-US"/>
          </a:p>
        </p:txBody>
      </p:sp>
    </p:spTree>
    <p:extLst>
      <p:ext uri="{BB962C8B-B14F-4D97-AF65-F5344CB8AC3E}">
        <p14:creationId xmlns:p14="http://schemas.microsoft.com/office/powerpoint/2010/main" val="1233561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目前</a:t>
            </a:r>
            <a:r>
              <a:rPr lang="en-US" altLang="zh-CN" dirty="0"/>
              <a:t>ROMS</a:t>
            </a:r>
            <a:r>
              <a:rPr lang="zh-CN" altLang="en-US" dirty="0"/>
              <a:t>的侧边界条件是从再分析数据集中提取得到，再分析数据集的分辨率较低，从再分析数据集到</a:t>
            </a:r>
            <a:r>
              <a:rPr lang="en-US" altLang="zh-CN" dirty="0"/>
              <a:t>ROMS</a:t>
            </a:r>
            <a:r>
              <a:rPr lang="zh-CN" altLang="en-US" dirty="0"/>
              <a:t>侧边界条件需要插值处理，利用深度学习进行超分辨是一种可行的方法</a:t>
            </a:r>
          </a:p>
        </p:txBody>
      </p:sp>
      <p:sp>
        <p:nvSpPr>
          <p:cNvPr id="4" name="灯片编号占位符 3"/>
          <p:cNvSpPr>
            <a:spLocks noGrp="1"/>
          </p:cNvSpPr>
          <p:nvPr>
            <p:ph type="sldNum" sz="quarter" idx="5"/>
          </p:nvPr>
        </p:nvSpPr>
        <p:spPr/>
        <p:txBody>
          <a:bodyPr/>
          <a:lstStyle/>
          <a:p>
            <a:fld id="{EC64DBF1-9842-4DDF-AF32-911AF9437DB7}" type="slidenum">
              <a:rPr lang="zh-CN" altLang="en-US" smtClean="0"/>
              <a:t>7</a:t>
            </a:fld>
            <a:endParaRPr lang="zh-CN" altLang="en-US"/>
          </a:p>
        </p:txBody>
      </p:sp>
    </p:spTree>
    <p:extLst>
      <p:ext uri="{BB962C8B-B14F-4D97-AF65-F5344CB8AC3E}">
        <p14:creationId xmlns:p14="http://schemas.microsoft.com/office/powerpoint/2010/main" val="4012120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1B40F1-635E-4BB8-AC27-934FBECB972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3A8B111-298C-462B-9C0F-C794297D3B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73B5330-43BB-425B-955D-42BB0C698E32}"/>
              </a:ext>
            </a:extLst>
          </p:cNvPr>
          <p:cNvSpPr>
            <a:spLocks noGrp="1"/>
          </p:cNvSpPr>
          <p:nvPr>
            <p:ph type="dt" sz="half" idx="10"/>
          </p:nvPr>
        </p:nvSpPr>
        <p:spPr/>
        <p:txBody>
          <a:bodyPr/>
          <a:lstStyle/>
          <a:p>
            <a:fld id="{2B87274A-ACB1-4DC0-B0DD-1D16719BF91E}" type="datetimeFigureOut">
              <a:rPr lang="zh-CN" altLang="en-US" smtClean="0"/>
              <a:t>2019-09-09</a:t>
            </a:fld>
            <a:endParaRPr lang="zh-CN" altLang="en-US"/>
          </a:p>
        </p:txBody>
      </p:sp>
      <p:sp>
        <p:nvSpPr>
          <p:cNvPr id="5" name="页脚占位符 4">
            <a:extLst>
              <a:ext uri="{FF2B5EF4-FFF2-40B4-BE49-F238E27FC236}">
                <a16:creationId xmlns:a16="http://schemas.microsoft.com/office/drawing/2014/main" id="{6A0759C4-7B34-4941-B8CE-5031B81295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A9A7D64-6217-4CE0-992A-328066474D3B}"/>
              </a:ext>
            </a:extLst>
          </p:cNvPr>
          <p:cNvSpPr>
            <a:spLocks noGrp="1"/>
          </p:cNvSpPr>
          <p:nvPr>
            <p:ph type="sldNum" sz="quarter" idx="12"/>
          </p:nvPr>
        </p:nvSpPr>
        <p:spPr/>
        <p:txBody>
          <a:bodyPr/>
          <a:lstStyle/>
          <a:p>
            <a:fld id="{B0B52624-8632-4F1C-9278-9B300C38DBA2}" type="slidenum">
              <a:rPr lang="zh-CN" altLang="en-US" smtClean="0"/>
              <a:t>‹#›</a:t>
            </a:fld>
            <a:endParaRPr lang="zh-CN" altLang="en-US"/>
          </a:p>
        </p:txBody>
      </p:sp>
    </p:spTree>
    <p:extLst>
      <p:ext uri="{BB962C8B-B14F-4D97-AF65-F5344CB8AC3E}">
        <p14:creationId xmlns:p14="http://schemas.microsoft.com/office/powerpoint/2010/main" val="1841392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A22B67-0421-41B4-B362-3E43333B4EA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AA6D2D2-4562-474D-A02F-75E3D87E7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4A1AFDB-4FD9-4C8F-834B-BD048F18FAD8}"/>
              </a:ext>
            </a:extLst>
          </p:cNvPr>
          <p:cNvSpPr>
            <a:spLocks noGrp="1"/>
          </p:cNvSpPr>
          <p:nvPr>
            <p:ph type="dt" sz="half" idx="10"/>
          </p:nvPr>
        </p:nvSpPr>
        <p:spPr/>
        <p:txBody>
          <a:bodyPr/>
          <a:lstStyle/>
          <a:p>
            <a:fld id="{2B87274A-ACB1-4DC0-B0DD-1D16719BF91E}" type="datetimeFigureOut">
              <a:rPr lang="zh-CN" altLang="en-US" smtClean="0"/>
              <a:t>2019-09-09</a:t>
            </a:fld>
            <a:endParaRPr lang="zh-CN" altLang="en-US"/>
          </a:p>
        </p:txBody>
      </p:sp>
      <p:sp>
        <p:nvSpPr>
          <p:cNvPr id="5" name="页脚占位符 4">
            <a:extLst>
              <a:ext uri="{FF2B5EF4-FFF2-40B4-BE49-F238E27FC236}">
                <a16:creationId xmlns:a16="http://schemas.microsoft.com/office/drawing/2014/main" id="{0BF1BD1D-575D-4887-B7CD-234B69D0A8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9CD4E0-51E3-4C0F-BF1D-96CBC38219BC}"/>
              </a:ext>
            </a:extLst>
          </p:cNvPr>
          <p:cNvSpPr>
            <a:spLocks noGrp="1"/>
          </p:cNvSpPr>
          <p:nvPr>
            <p:ph type="sldNum" sz="quarter" idx="12"/>
          </p:nvPr>
        </p:nvSpPr>
        <p:spPr/>
        <p:txBody>
          <a:bodyPr/>
          <a:lstStyle/>
          <a:p>
            <a:fld id="{B0B52624-8632-4F1C-9278-9B300C38DBA2}" type="slidenum">
              <a:rPr lang="zh-CN" altLang="en-US" smtClean="0"/>
              <a:t>‹#›</a:t>
            </a:fld>
            <a:endParaRPr lang="zh-CN" altLang="en-US"/>
          </a:p>
        </p:txBody>
      </p:sp>
    </p:spTree>
    <p:extLst>
      <p:ext uri="{BB962C8B-B14F-4D97-AF65-F5344CB8AC3E}">
        <p14:creationId xmlns:p14="http://schemas.microsoft.com/office/powerpoint/2010/main" val="178807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25F3166-E69F-4A40-9925-779487D91F5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9F052A5-C20E-49FA-9ACB-DA2488487FC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72FF373-01B8-4B9D-9AB2-957FFA0446AD}"/>
              </a:ext>
            </a:extLst>
          </p:cNvPr>
          <p:cNvSpPr>
            <a:spLocks noGrp="1"/>
          </p:cNvSpPr>
          <p:nvPr>
            <p:ph type="dt" sz="half" idx="10"/>
          </p:nvPr>
        </p:nvSpPr>
        <p:spPr/>
        <p:txBody>
          <a:bodyPr/>
          <a:lstStyle/>
          <a:p>
            <a:fld id="{2B87274A-ACB1-4DC0-B0DD-1D16719BF91E}" type="datetimeFigureOut">
              <a:rPr lang="zh-CN" altLang="en-US" smtClean="0"/>
              <a:t>2019-09-09</a:t>
            </a:fld>
            <a:endParaRPr lang="zh-CN" altLang="en-US"/>
          </a:p>
        </p:txBody>
      </p:sp>
      <p:sp>
        <p:nvSpPr>
          <p:cNvPr id="5" name="页脚占位符 4">
            <a:extLst>
              <a:ext uri="{FF2B5EF4-FFF2-40B4-BE49-F238E27FC236}">
                <a16:creationId xmlns:a16="http://schemas.microsoft.com/office/drawing/2014/main" id="{15D35C79-6388-47C4-BEEF-5E75F1B2890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955FB28-918B-44B3-8E5D-965E75E911E5}"/>
              </a:ext>
            </a:extLst>
          </p:cNvPr>
          <p:cNvSpPr>
            <a:spLocks noGrp="1"/>
          </p:cNvSpPr>
          <p:nvPr>
            <p:ph type="sldNum" sz="quarter" idx="12"/>
          </p:nvPr>
        </p:nvSpPr>
        <p:spPr/>
        <p:txBody>
          <a:bodyPr/>
          <a:lstStyle/>
          <a:p>
            <a:fld id="{B0B52624-8632-4F1C-9278-9B300C38DBA2}" type="slidenum">
              <a:rPr lang="zh-CN" altLang="en-US" smtClean="0"/>
              <a:t>‹#›</a:t>
            </a:fld>
            <a:endParaRPr lang="zh-CN" altLang="en-US"/>
          </a:p>
        </p:txBody>
      </p:sp>
    </p:spTree>
    <p:extLst>
      <p:ext uri="{BB962C8B-B14F-4D97-AF65-F5344CB8AC3E}">
        <p14:creationId xmlns:p14="http://schemas.microsoft.com/office/powerpoint/2010/main" val="1630600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E84C77-4AEC-4580-A6B0-4B49BE34F3B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2803E88-A0A2-48A6-A25B-FEFA40B9717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CF68B59-583B-4B8C-9351-846439C9B5F2}"/>
              </a:ext>
            </a:extLst>
          </p:cNvPr>
          <p:cNvSpPr>
            <a:spLocks noGrp="1"/>
          </p:cNvSpPr>
          <p:nvPr>
            <p:ph type="dt" sz="half" idx="10"/>
          </p:nvPr>
        </p:nvSpPr>
        <p:spPr/>
        <p:txBody>
          <a:bodyPr/>
          <a:lstStyle/>
          <a:p>
            <a:fld id="{2B87274A-ACB1-4DC0-B0DD-1D16719BF91E}" type="datetimeFigureOut">
              <a:rPr lang="zh-CN" altLang="en-US" smtClean="0"/>
              <a:t>2019-09-09</a:t>
            </a:fld>
            <a:endParaRPr lang="zh-CN" altLang="en-US"/>
          </a:p>
        </p:txBody>
      </p:sp>
      <p:sp>
        <p:nvSpPr>
          <p:cNvPr id="5" name="页脚占位符 4">
            <a:extLst>
              <a:ext uri="{FF2B5EF4-FFF2-40B4-BE49-F238E27FC236}">
                <a16:creationId xmlns:a16="http://schemas.microsoft.com/office/drawing/2014/main" id="{BF475662-4BA0-407D-BC0B-1A3CD695528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BFEEA22-650B-4BEB-A751-0F546F467BA4}"/>
              </a:ext>
            </a:extLst>
          </p:cNvPr>
          <p:cNvSpPr>
            <a:spLocks noGrp="1"/>
          </p:cNvSpPr>
          <p:nvPr>
            <p:ph type="sldNum" sz="quarter" idx="12"/>
          </p:nvPr>
        </p:nvSpPr>
        <p:spPr/>
        <p:txBody>
          <a:bodyPr/>
          <a:lstStyle/>
          <a:p>
            <a:fld id="{B0B52624-8632-4F1C-9278-9B300C38DBA2}" type="slidenum">
              <a:rPr lang="zh-CN" altLang="en-US" smtClean="0"/>
              <a:t>‹#›</a:t>
            </a:fld>
            <a:endParaRPr lang="zh-CN" altLang="en-US"/>
          </a:p>
        </p:txBody>
      </p:sp>
    </p:spTree>
    <p:extLst>
      <p:ext uri="{BB962C8B-B14F-4D97-AF65-F5344CB8AC3E}">
        <p14:creationId xmlns:p14="http://schemas.microsoft.com/office/powerpoint/2010/main" val="287920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45B5F9-70FB-4839-8DB2-EF239550F19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5DA2AAB-1BCB-4E14-9AFF-9536CDFED4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851B4F6-9605-43F1-BB2F-BA44612DBE2E}"/>
              </a:ext>
            </a:extLst>
          </p:cNvPr>
          <p:cNvSpPr>
            <a:spLocks noGrp="1"/>
          </p:cNvSpPr>
          <p:nvPr>
            <p:ph type="dt" sz="half" idx="10"/>
          </p:nvPr>
        </p:nvSpPr>
        <p:spPr/>
        <p:txBody>
          <a:bodyPr/>
          <a:lstStyle/>
          <a:p>
            <a:fld id="{2B87274A-ACB1-4DC0-B0DD-1D16719BF91E}" type="datetimeFigureOut">
              <a:rPr lang="zh-CN" altLang="en-US" smtClean="0"/>
              <a:t>2019-09-09</a:t>
            </a:fld>
            <a:endParaRPr lang="zh-CN" altLang="en-US"/>
          </a:p>
        </p:txBody>
      </p:sp>
      <p:sp>
        <p:nvSpPr>
          <p:cNvPr id="5" name="页脚占位符 4">
            <a:extLst>
              <a:ext uri="{FF2B5EF4-FFF2-40B4-BE49-F238E27FC236}">
                <a16:creationId xmlns:a16="http://schemas.microsoft.com/office/drawing/2014/main" id="{86102025-089A-4A7A-B77A-DEE56987C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DC77524-C8C2-4B55-BED8-99F0DED8ADAC}"/>
              </a:ext>
            </a:extLst>
          </p:cNvPr>
          <p:cNvSpPr>
            <a:spLocks noGrp="1"/>
          </p:cNvSpPr>
          <p:nvPr>
            <p:ph type="sldNum" sz="quarter" idx="12"/>
          </p:nvPr>
        </p:nvSpPr>
        <p:spPr/>
        <p:txBody>
          <a:bodyPr/>
          <a:lstStyle/>
          <a:p>
            <a:fld id="{B0B52624-8632-4F1C-9278-9B300C38DBA2}" type="slidenum">
              <a:rPr lang="zh-CN" altLang="en-US" smtClean="0"/>
              <a:t>‹#›</a:t>
            </a:fld>
            <a:endParaRPr lang="zh-CN" altLang="en-US"/>
          </a:p>
        </p:txBody>
      </p:sp>
    </p:spTree>
    <p:extLst>
      <p:ext uri="{BB962C8B-B14F-4D97-AF65-F5344CB8AC3E}">
        <p14:creationId xmlns:p14="http://schemas.microsoft.com/office/powerpoint/2010/main" val="3776295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4F78C7-CC9E-4DC7-AFA8-EEE0D787D19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BAE682-81C5-4D34-AA53-535B513900D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261C759-12E5-4452-96D7-9199CCF2B46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9BF4AAF-6D11-47C9-9E81-015FB789B6ED}"/>
              </a:ext>
            </a:extLst>
          </p:cNvPr>
          <p:cNvSpPr>
            <a:spLocks noGrp="1"/>
          </p:cNvSpPr>
          <p:nvPr>
            <p:ph type="dt" sz="half" idx="10"/>
          </p:nvPr>
        </p:nvSpPr>
        <p:spPr/>
        <p:txBody>
          <a:bodyPr/>
          <a:lstStyle/>
          <a:p>
            <a:fld id="{2B87274A-ACB1-4DC0-B0DD-1D16719BF91E}" type="datetimeFigureOut">
              <a:rPr lang="zh-CN" altLang="en-US" smtClean="0"/>
              <a:t>2019-09-09</a:t>
            </a:fld>
            <a:endParaRPr lang="zh-CN" altLang="en-US"/>
          </a:p>
        </p:txBody>
      </p:sp>
      <p:sp>
        <p:nvSpPr>
          <p:cNvPr id="6" name="页脚占位符 5">
            <a:extLst>
              <a:ext uri="{FF2B5EF4-FFF2-40B4-BE49-F238E27FC236}">
                <a16:creationId xmlns:a16="http://schemas.microsoft.com/office/drawing/2014/main" id="{AF21952C-DD26-48FB-97D1-09171993C2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08C8217-92C4-409B-8D4B-99591F05D6D6}"/>
              </a:ext>
            </a:extLst>
          </p:cNvPr>
          <p:cNvSpPr>
            <a:spLocks noGrp="1"/>
          </p:cNvSpPr>
          <p:nvPr>
            <p:ph type="sldNum" sz="quarter" idx="12"/>
          </p:nvPr>
        </p:nvSpPr>
        <p:spPr/>
        <p:txBody>
          <a:bodyPr/>
          <a:lstStyle/>
          <a:p>
            <a:fld id="{B0B52624-8632-4F1C-9278-9B300C38DBA2}" type="slidenum">
              <a:rPr lang="zh-CN" altLang="en-US" smtClean="0"/>
              <a:t>‹#›</a:t>
            </a:fld>
            <a:endParaRPr lang="zh-CN" altLang="en-US"/>
          </a:p>
        </p:txBody>
      </p:sp>
    </p:spTree>
    <p:extLst>
      <p:ext uri="{BB962C8B-B14F-4D97-AF65-F5344CB8AC3E}">
        <p14:creationId xmlns:p14="http://schemas.microsoft.com/office/powerpoint/2010/main" val="2074129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6D91C4-97B3-4DAA-8150-88D02D62181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E568F37-CE76-45B1-A616-C17A0022FB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E9406AD-AF2D-4467-83E7-5ECDE4185A0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94E228F-885D-4D53-B6B9-3EEF1EFF4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ABACEFD-2193-4869-91BA-8DB0E63B889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36C5FCA-7FEB-46D6-88B6-4B197BBD852D}"/>
              </a:ext>
            </a:extLst>
          </p:cNvPr>
          <p:cNvSpPr>
            <a:spLocks noGrp="1"/>
          </p:cNvSpPr>
          <p:nvPr>
            <p:ph type="dt" sz="half" idx="10"/>
          </p:nvPr>
        </p:nvSpPr>
        <p:spPr/>
        <p:txBody>
          <a:bodyPr/>
          <a:lstStyle/>
          <a:p>
            <a:fld id="{2B87274A-ACB1-4DC0-B0DD-1D16719BF91E}" type="datetimeFigureOut">
              <a:rPr lang="zh-CN" altLang="en-US" smtClean="0"/>
              <a:t>2019-09-09</a:t>
            </a:fld>
            <a:endParaRPr lang="zh-CN" altLang="en-US"/>
          </a:p>
        </p:txBody>
      </p:sp>
      <p:sp>
        <p:nvSpPr>
          <p:cNvPr id="8" name="页脚占位符 7">
            <a:extLst>
              <a:ext uri="{FF2B5EF4-FFF2-40B4-BE49-F238E27FC236}">
                <a16:creationId xmlns:a16="http://schemas.microsoft.com/office/drawing/2014/main" id="{B31DC49D-24E9-4EEE-940B-B814E209719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CC44949-74BC-4566-BFC2-A5FEF61A879B}"/>
              </a:ext>
            </a:extLst>
          </p:cNvPr>
          <p:cNvSpPr>
            <a:spLocks noGrp="1"/>
          </p:cNvSpPr>
          <p:nvPr>
            <p:ph type="sldNum" sz="quarter" idx="12"/>
          </p:nvPr>
        </p:nvSpPr>
        <p:spPr/>
        <p:txBody>
          <a:bodyPr/>
          <a:lstStyle/>
          <a:p>
            <a:fld id="{B0B52624-8632-4F1C-9278-9B300C38DBA2}" type="slidenum">
              <a:rPr lang="zh-CN" altLang="en-US" smtClean="0"/>
              <a:t>‹#›</a:t>
            </a:fld>
            <a:endParaRPr lang="zh-CN" altLang="en-US"/>
          </a:p>
        </p:txBody>
      </p:sp>
    </p:spTree>
    <p:extLst>
      <p:ext uri="{BB962C8B-B14F-4D97-AF65-F5344CB8AC3E}">
        <p14:creationId xmlns:p14="http://schemas.microsoft.com/office/powerpoint/2010/main" val="323726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AE707F-EFBC-43A5-B985-F8250A8997C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F8ECC3A-D38D-4F5D-BC81-84A94B6F8899}"/>
              </a:ext>
            </a:extLst>
          </p:cNvPr>
          <p:cNvSpPr>
            <a:spLocks noGrp="1"/>
          </p:cNvSpPr>
          <p:nvPr>
            <p:ph type="dt" sz="half" idx="10"/>
          </p:nvPr>
        </p:nvSpPr>
        <p:spPr/>
        <p:txBody>
          <a:bodyPr/>
          <a:lstStyle/>
          <a:p>
            <a:fld id="{2B87274A-ACB1-4DC0-B0DD-1D16719BF91E}" type="datetimeFigureOut">
              <a:rPr lang="zh-CN" altLang="en-US" smtClean="0"/>
              <a:t>2019-09-09</a:t>
            </a:fld>
            <a:endParaRPr lang="zh-CN" altLang="en-US"/>
          </a:p>
        </p:txBody>
      </p:sp>
      <p:sp>
        <p:nvSpPr>
          <p:cNvPr id="4" name="页脚占位符 3">
            <a:extLst>
              <a:ext uri="{FF2B5EF4-FFF2-40B4-BE49-F238E27FC236}">
                <a16:creationId xmlns:a16="http://schemas.microsoft.com/office/drawing/2014/main" id="{18EC3D13-AC8B-42AA-A8D6-1FE35E9D0EE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D6B7744-CCB8-4306-B468-C15C037824B3}"/>
              </a:ext>
            </a:extLst>
          </p:cNvPr>
          <p:cNvSpPr>
            <a:spLocks noGrp="1"/>
          </p:cNvSpPr>
          <p:nvPr>
            <p:ph type="sldNum" sz="quarter" idx="12"/>
          </p:nvPr>
        </p:nvSpPr>
        <p:spPr/>
        <p:txBody>
          <a:bodyPr/>
          <a:lstStyle/>
          <a:p>
            <a:fld id="{B0B52624-8632-4F1C-9278-9B300C38DBA2}" type="slidenum">
              <a:rPr lang="zh-CN" altLang="en-US" smtClean="0"/>
              <a:t>‹#›</a:t>
            </a:fld>
            <a:endParaRPr lang="zh-CN" altLang="en-US"/>
          </a:p>
        </p:txBody>
      </p:sp>
    </p:spTree>
    <p:extLst>
      <p:ext uri="{BB962C8B-B14F-4D97-AF65-F5344CB8AC3E}">
        <p14:creationId xmlns:p14="http://schemas.microsoft.com/office/powerpoint/2010/main" val="2990883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4251057-1FC6-4090-8C7A-6D7EBB39E871}"/>
              </a:ext>
            </a:extLst>
          </p:cNvPr>
          <p:cNvSpPr>
            <a:spLocks noGrp="1"/>
          </p:cNvSpPr>
          <p:nvPr>
            <p:ph type="dt" sz="half" idx="10"/>
          </p:nvPr>
        </p:nvSpPr>
        <p:spPr/>
        <p:txBody>
          <a:bodyPr/>
          <a:lstStyle/>
          <a:p>
            <a:fld id="{2B87274A-ACB1-4DC0-B0DD-1D16719BF91E}" type="datetimeFigureOut">
              <a:rPr lang="zh-CN" altLang="en-US" smtClean="0"/>
              <a:t>2019-09-09</a:t>
            </a:fld>
            <a:endParaRPr lang="zh-CN" altLang="en-US"/>
          </a:p>
        </p:txBody>
      </p:sp>
      <p:sp>
        <p:nvSpPr>
          <p:cNvPr id="3" name="页脚占位符 2">
            <a:extLst>
              <a:ext uri="{FF2B5EF4-FFF2-40B4-BE49-F238E27FC236}">
                <a16:creationId xmlns:a16="http://schemas.microsoft.com/office/drawing/2014/main" id="{A1B805FE-98AB-465C-BEE1-63938601A02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C57E69B-CD0C-4BBF-B66F-8158A11BC7B5}"/>
              </a:ext>
            </a:extLst>
          </p:cNvPr>
          <p:cNvSpPr>
            <a:spLocks noGrp="1"/>
          </p:cNvSpPr>
          <p:nvPr>
            <p:ph type="sldNum" sz="quarter" idx="12"/>
          </p:nvPr>
        </p:nvSpPr>
        <p:spPr/>
        <p:txBody>
          <a:bodyPr/>
          <a:lstStyle/>
          <a:p>
            <a:fld id="{B0B52624-8632-4F1C-9278-9B300C38DBA2}" type="slidenum">
              <a:rPr lang="zh-CN" altLang="en-US" smtClean="0"/>
              <a:t>‹#›</a:t>
            </a:fld>
            <a:endParaRPr lang="zh-CN" altLang="en-US"/>
          </a:p>
        </p:txBody>
      </p:sp>
    </p:spTree>
    <p:extLst>
      <p:ext uri="{BB962C8B-B14F-4D97-AF65-F5344CB8AC3E}">
        <p14:creationId xmlns:p14="http://schemas.microsoft.com/office/powerpoint/2010/main" val="293237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AB9D24-582B-463B-ADA0-431F27DB01F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4716C45-5F7D-4090-AD1E-1488794C9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7461301-E4FB-4721-B79B-7814FDF30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B1A93DE-533C-4FC4-838D-48068D46A218}"/>
              </a:ext>
            </a:extLst>
          </p:cNvPr>
          <p:cNvSpPr>
            <a:spLocks noGrp="1"/>
          </p:cNvSpPr>
          <p:nvPr>
            <p:ph type="dt" sz="half" idx="10"/>
          </p:nvPr>
        </p:nvSpPr>
        <p:spPr/>
        <p:txBody>
          <a:bodyPr/>
          <a:lstStyle/>
          <a:p>
            <a:fld id="{2B87274A-ACB1-4DC0-B0DD-1D16719BF91E}" type="datetimeFigureOut">
              <a:rPr lang="zh-CN" altLang="en-US" smtClean="0"/>
              <a:t>2019-09-09</a:t>
            </a:fld>
            <a:endParaRPr lang="zh-CN" altLang="en-US"/>
          </a:p>
        </p:txBody>
      </p:sp>
      <p:sp>
        <p:nvSpPr>
          <p:cNvPr id="6" name="页脚占位符 5">
            <a:extLst>
              <a:ext uri="{FF2B5EF4-FFF2-40B4-BE49-F238E27FC236}">
                <a16:creationId xmlns:a16="http://schemas.microsoft.com/office/drawing/2014/main" id="{E29840AB-4BEA-4698-BD93-F81CB386F94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65EF0CA-7878-48E6-B4D4-A048E863A143}"/>
              </a:ext>
            </a:extLst>
          </p:cNvPr>
          <p:cNvSpPr>
            <a:spLocks noGrp="1"/>
          </p:cNvSpPr>
          <p:nvPr>
            <p:ph type="sldNum" sz="quarter" idx="12"/>
          </p:nvPr>
        </p:nvSpPr>
        <p:spPr/>
        <p:txBody>
          <a:bodyPr/>
          <a:lstStyle/>
          <a:p>
            <a:fld id="{B0B52624-8632-4F1C-9278-9B300C38DBA2}" type="slidenum">
              <a:rPr lang="zh-CN" altLang="en-US" smtClean="0"/>
              <a:t>‹#›</a:t>
            </a:fld>
            <a:endParaRPr lang="zh-CN" altLang="en-US"/>
          </a:p>
        </p:txBody>
      </p:sp>
    </p:spTree>
    <p:extLst>
      <p:ext uri="{BB962C8B-B14F-4D97-AF65-F5344CB8AC3E}">
        <p14:creationId xmlns:p14="http://schemas.microsoft.com/office/powerpoint/2010/main" val="4122773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563DD2-0377-4F4C-A1A5-CA0C745983F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97B29C-D98E-48F2-82A5-9EC2ABAD6A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9B7C3FD-7EE2-4232-953F-7DE5D93CD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54DA728-3980-4248-8B8F-38F86DF6B903}"/>
              </a:ext>
            </a:extLst>
          </p:cNvPr>
          <p:cNvSpPr>
            <a:spLocks noGrp="1"/>
          </p:cNvSpPr>
          <p:nvPr>
            <p:ph type="dt" sz="half" idx="10"/>
          </p:nvPr>
        </p:nvSpPr>
        <p:spPr/>
        <p:txBody>
          <a:bodyPr/>
          <a:lstStyle/>
          <a:p>
            <a:fld id="{2B87274A-ACB1-4DC0-B0DD-1D16719BF91E}" type="datetimeFigureOut">
              <a:rPr lang="zh-CN" altLang="en-US" smtClean="0"/>
              <a:t>2019-09-09</a:t>
            </a:fld>
            <a:endParaRPr lang="zh-CN" altLang="en-US"/>
          </a:p>
        </p:txBody>
      </p:sp>
      <p:sp>
        <p:nvSpPr>
          <p:cNvPr id="6" name="页脚占位符 5">
            <a:extLst>
              <a:ext uri="{FF2B5EF4-FFF2-40B4-BE49-F238E27FC236}">
                <a16:creationId xmlns:a16="http://schemas.microsoft.com/office/drawing/2014/main" id="{8DB372B0-E04D-4D9F-8F5D-74DBD5F2138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9BA3096-277B-4F7E-8C23-29D9899625F4}"/>
              </a:ext>
            </a:extLst>
          </p:cNvPr>
          <p:cNvSpPr>
            <a:spLocks noGrp="1"/>
          </p:cNvSpPr>
          <p:nvPr>
            <p:ph type="sldNum" sz="quarter" idx="12"/>
          </p:nvPr>
        </p:nvSpPr>
        <p:spPr/>
        <p:txBody>
          <a:bodyPr/>
          <a:lstStyle/>
          <a:p>
            <a:fld id="{B0B52624-8632-4F1C-9278-9B300C38DBA2}" type="slidenum">
              <a:rPr lang="zh-CN" altLang="en-US" smtClean="0"/>
              <a:t>‹#›</a:t>
            </a:fld>
            <a:endParaRPr lang="zh-CN" altLang="en-US"/>
          </a:p>
        </p:txBody>
      </p:sp>
    </p:spTree>
    <p:extLst>
      <p:ext uri="{BB962C8B-B14F-4D97-AF65-F5344CB8AC3E}">
        <p14:creationId xmlns:p14="http://schemas.microsoft.com/office/powerpoint/2010/main" val="389611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CD5E990-8A20-406C-9739-C676067EEC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40CC7EC-0CF1-4198-BCF6-5DB7ECDAE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06609DC-4367-43EA-A2F5-C26B48D7C5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7274A-ACB1-4DC0-B0DD-1D16719BF91E}" type="datetimeFigureOut">
              <a:rPr lang="zh-CN" altLang="en-US" smtClean="0"/>
              <a:t>2019-09-09</a:t>
            </a:fld>
            <a:endParaRPr lang="zh-CN" altLang="en-US"/>
          </a:p>
        </p:txBody>
      </p:sp>
      <p:sp>
        <p:nvSpPr>
          <p:cNvPr id="5" name="页脚占位符 4">
            <a:extLst>
              <a:ext uri="{FF2B5EF4-FFF2-40B4-BE49-F238E27FC236}">
                <a16:creationId xmlns:a16="http://schemas.microsoft.com/office/drawing/2014/main" id="{81DDF79B-8B85-4AD6-A267-C1DEB267DC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54A3EAA-415D-4127-9AB3-5B64926B18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52624-8632-4F1C-9278-9B300C38DBA2}" type="slidenum">
              <a:rPr lang="zh-CN" altLang="en-US" smtClean="0"/>
              <a:t>‹#›</a:t>
            </a:fld>
            <a:endParaRPr lang="zh-CN" altLang="en-US"/>
          </a:p>
        </p:txBody>
      </p:sp>
    </p:spTree>
    <p:extLst>
      <p:ext uri="{BB962C8B-B14F-4D97-AF65-F5344CB8AC3E}">
        <p14:creationId xmlns:p14="http://schemas.microsoft.com/office/powerpoint/2010/main" val="3965711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4CB0DC-04C0-4855-9266-3FC012ABA091}"/>
              </a:ext>
            </a:extLst>
          </p:cNvPr>
          <p:cNvSpPr>
            <a:spLocks noGrp="1"/>
          </p:cNvSpPr>
          <p:nvPr>
            <p:ph type="ctrTitle"/>
          </p:nvPr>
        </p:nvSpPr>
        <p:spPr/>
        <p:txBody>
          <a:bodyPr>
            <a:normAutofit/>
          </a:bodyPr>
          <a:lstStyle/>
          <a:p>
            <a:r>
              <a:rPr lang="zh-CN" altLang="en-US" sz="4400" dirty="0"/>
              <a:t>深度学习在资料同化中的应用方向</a:t>
            </a:r>
          </a:p>
        </p:txBody>
      </p:sp>
      <p:sp>
        <p:nvSpPr>
          <p:cNvPr id="3" name="副标题 2">
            <a:extLst>
              <a:ext uri="{FF2B5EF4-FFF2-40B4-BE49-F238E27FC236}">
                <a16:creationId xmlns:a16="http://schemas.microsoft.com/office/drawing/2014/main" id="{523EB503-0AFB-4177-ACEE-5348A380D1FC}"/>
              </a:ext>
            </a:extLst>
          </p:cNvPr>
          <p:cNvSpPr>
            <a:spLocks noGrp="1"/>
          </p:cNvSpPr>
          <p:nvPr>
            <p:ph type="subTitle" idx="1"/>
          </p:nvPr>
        </p:nvSpPr>
        <p:spPr/>
        <p:txBody>
          <a:bodyPr/>
          <a:lstStyle/>
          <a:p>
            <a:r>
              <a:rPr lang="en-US" altLang="zh-CN" dirty="0"/>
              <a:t>2019.0907</a:t>
            </a:r>
          </a:p>
          <a:p>
            <a:r>
              <a:rPr lang="zh-CN" altLang="en-US" dirty="0"/>
              <a:t>木子尧</a:t>
            </a:r>
          </a:p>
        </p:txBody>
      </p:sp>
    </p:spTree>
    <p:extLst>
      <p:ext uri="{BB962C8B-B14F-4D97-AF65-F5344CB8AC3E}">
        <p14:creationId xmlns:p14="http://schemas.microsoft.com/office/powerpoint/2010/main" val="2198863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D47DD8-29DE-47B4-8F5B-15393B88A066}"/>
              </a:ext>
            </a:extLst>
          </p:cNvPr>
          <p:cNvSpPr>
            <a:spLocks noGrp="1"/>
          </p:cNvSpPr>
          <p:nvPr>
            <p:ph type="title"/>
          </p:nvPr>
        </p:nvSpPr>
        <p:spPr/>
        <p:txBody>
          <a:bodyPr/>
          <a:lstStyle/>
          <a:p>
            <a:r>
              <a:rPr lang="zh-CN" altLang="en-US" dirty="0"/>
              <a:t>卫星观测数据的反演与偏差订正</a:t>
            </a:r>
          </a:p>
        </p:txBody>
      </p:sp>
      <p:pic>
        <p:nvPicPr>
          <p:cNvPr id="4" name="内容占位符 3">
            <a:extLst>
              <a:ext uri="{FF2B5EF4-FFF2-40B4-BE49-F238E27FC236}">
                <a16:creationId xmlns:a16="http://schemas.microsoft.com/office/drawing/2014/main" id="{00364FA6-1875-4DFC-8893-80CA06AC7BDD}"/>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772359"/>
            <a:ext cx="4927625" cy="4351338"/>
          </a:xfrm>
          <a:prstGeom prst="rect">
            <a:avLst/>
          </a:prstGeom>
        </p:spPr>
      </p:pic>
      <p:pic>
        <p:nvPicPr>
          <p:cNvPr id="5" name="图片 4">
            <a:extLst>
              <a:ext uri="{FF2B5EF4-FFF2-40B4-BE49-F238E27FC236}">
                <a16:creationId xmlns:a16="http://schemas.microsoft.com/office/drawing/2014/main" id="{0B99B6FD-D9F1-462B-820E-8F198869F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5825" y="1772359"/>
            <a:ext cx="5684180" cy="4351338"/>
          </a:xfrm>
          <a:prstGeom prst="rect">
            <a:avLst/>
          </a:prstGeom>
        </p:spPr>
      </p:pic>
    </p:spTree>
    <p:extLst>
      <p:ext uri="{BB962C8B-B14F-4D97-AF65-F5344CB8AC3E}">
        <p14:creationId xmlns:p14="http://schemas.microsoft.com/office/powerpoint/2010/main" val="176352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B8A785-ED9F-4C2D-A44E-F2421F31CE3F}"/>
              </a:ext>
            </a:extLst>
          </p:cNvPr>
          <p:cNvSpPr>
            <a:spLocks noGrp="1"/>
          </p:cNvSpPr>
          <p:nvPr>
            <p:ph type="title"/>
          </p:nvPr>
        </p:nvSpPr>
        <p:spPr/>
        <p:txBody>
          <a:bodyPr/>
          <a:lstStyle/>
          <a:p>
            <a:r>
              <a:rPr lang="zh-CN" altLang="en-US" dirty="0"/>
              <a:t>深度学习与物理模式的集成</a:t>
            </a:r>
          </a:p>
        </p:txBody>
      </p:sp>
      <p:pic>
        <p:nvPicPr>
          <p:cNvPr id="4" name="内容占位符 3">
            <a:extLst>
              <a:ext uri="{FF2B5EF4-FFF2-40B4-BE49-F238E27FC236}">
                <a16:creationId xmlns:a16="http://schemas.microsoft.com/office/drawing/2014/main" id="{2930C50F-A7A9-4941-A54A-CAC2BDFCE857}"/>
              </a:ext>
            </a:extLst>
          </p:cNvPr>
          <p:cNvPicPr>
            <a:picLocks noGrp="1" noChangeAspect="1"/>
          </p:cNvPicPr>
          <p:nvPr>
            <p:ph idx="1"/>
          </p:nvPr>
        </p:nvPicPr>
        <p:blipFill>
          <a:blip r:embed="rId2"/>
          <a:stretch>
            <a:fillRect/>
          </a:stretch>
        </p:blipFill>
        <p:spPr>
          <a:xfrm>
            <a:off x="1537276" y="1792015"/>
            <a:ext cx="5786802" cy="4198466"/>
          </a:xfrm>
          <a:prstGeom prst="rect">
            <a:avLst/>
          </a:prstGeom>
        </p:spPr>
      </p:pic>
    </p:spTree>
    <p:extLst>
      <p:ext uri="{BB962C8B-B14F-4D97-AF65-F5344CB8AC3E}">
        <p14:creationId xmlns:p14="http://schemas.microsoft.com/office/powerpoint/2010/main" val="2501809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0FD762-D62B-4527-870A-1070701E34F9}"/>
              </a:ext>
            </a:extLst>
          </p:cNvPr>
          <p:cNvSpPr>
            <a:spLocks noGrp="1"/>
          </p:cNvSpPr>
          <p:nvPr>
            <p:ph type="title"/>
          </p:nvPr>
        </p:nvSpPr>
        <p:spPr/>
        <p:txBody>
          <a:bodyPr/>
          <a:lstStyle/>
          <a:p>
            <a:r>
              <a:rPr lang="zh-CN" altLang="en-US" dirty="0"/>
              <a:t>深度学习与物理模式的集成</a:t>
            </a:r>
          </a:p>
        </p:txBody>
      </p:sp>
      <p:pic>
        <p:nvPicPr>
          <p:cNvPr id="4" name="内容占位符 3">
            <a:extLst>
              <a:ext uri="{FF2B5EF4-FFF2-40B4-BE49-F238E27FC236}">
                <a16:creationId xmlns:a16="http://schemas.microsoft.com/office/drawing/2014/main" id="{FC107A26-E193-4A09-B626-F5682C3CA806}"/>
              </a:ext>
            </a:extLst>
          </p:cNvPr>
          <p:cNvPicPr>
            <a:picLocks noGrp="1" noChangeAspect="1"/>
          </p:cNvPicPr>
          <p:nvPr>
            <p:ph idx="1"/>
          </p:nvPr>
        </p:nvPicPr>
        <p:blipFill>
          <a:blip r:embed="rId2"/>
          <a:stretch>
            <a:fillRect/>
          </a:stretch>
        </p:blipFill>
        <p:spPr>
          <a:xfrm>
            <a:off x="1042442" y="1940416"/>
            <a:ext cx="7417977" cy="3988159"/>
          </a:xfrm>
          <a:prstGeom prst="rect">
            <a:avLst/>
          </a:prstGeom>
        </p:spPr>
      </p:pic>
    </p:spTree>
    <p:extLst>
      <p:ext uri="{BB962C8B-B14F-4D97-AF65-F5344CB8AC3E}">
        <p14:creationId xmlns:p14="http://schemas.microsoft.com/office/powerpoint/2010/main" val="1910859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673D0F-6B04-4605-889A-B83E26259B56}"/>
              </a:ext>
            </a:extLst>
          </p:cNvPr>
          <p:cNvSpPr>
            <a:spLocks noGrp="1"/>
          </p:cNvSpPr>
          <p:nvPr>
            <p:ph type="title"/>
          </p:nvPr>
        </p:nvSpPr>
        <p:spPr/>
        <p:txBody>
          <a:bodyPr/>
          <a:lstStyle/>
          <a:p>
            <a:r>
              <a:rPr lang="zh-CN" altLang="en-US" dirty="0"/>
              <a:t>深度学习与物理模式的集成</a:t>
            </a:r>
          </a:p>
        </p:txBody>
      </p:sp>
      <p:pic>
        <p:nvPicPr>
          <p:cNvPr id="4" name="内容占位符 3">
            <a:extLst>
              <a:ext uri="{FF2B5EF4-FFF2-40B4-BE49-F238E27FC236}">
                <a16:creationId xmlns:a16="http://schemas.microsoft.com/office/drawing/2014/main" id="{0007BDF2-1FD8-45E9-A236-D80DB9990AED}"/>
              </a:ext>
            </a:extLst>
          </p:cNvPr>
          <p:cNvPicPr>
            <a:picLocks noGrp="1" noChangeAspect="1"/>
          </p:cNvPicPr>
          <p:nvPr>
            <p:ph idx="1"/>
          </p:nvPr>
        </p:nvPicPr>
        <p:blipFill>
          <a:blip r:embed="rId2"/>
          <a:stretch>
            <a:fillRect/>
          </a:stretch>
        </p:blipFill>
        <p:spPr>
          <a:xfrm>
            <a:off x="1062830" y="2297527"/>
            <a:ext cx="8265564" cy="3215506"/>
          </a:xfrm>
          <a:prstGeom prst="rect">
            <a:avLst/>
          </a:prstGeom>
        </p:spPr>
      </p:pic>
    </p:spTree>
    <p:extLst>
      <p:ext uri="{BB962C8B-B14F-4D97-AF65-F5344CB8AC3E}">
        <p14:creationId xmlns:p14="http://schemas.microsoft.com/office/powerpoint/2010/main" val="193804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0CCAC3-AEE5-416A-93E9-5EDBB9345EF6}"/>
              </a:ext>
            </a:extLst>
          </p:cNvPr>
          <p:cNvSpPr>
            <a:spLocks noGrp="1"/>
          </p:cNvSpPr>
          <p:nvPr>
            <p:ph type="title"/>
          </p:nvPr>
        </p:nvSpPr>
        <p:spPr/>
        <p:txBody>
          <a:bodyPr/>
          <a:lstStyle/>
          <a:p>
            <a:r>
              <a:rPr lang="zh-CN" altLang="en-US" dirty="0"/>
              <a:t>目录</a:t>
            </a:r>
          </a:p>
        </p:txBody>
      </p:sp>
      <p:sp>
        <p:nvSpPr>
          <p:cNvPr id="3" name="内容占位符 2">
            <a:extLst>
              <a:ext uri="{FF2B5EF4-FFF2-40B4-BE49-F238E27FC236}">
                <a16:creationId xmlns:a16="http://schemas.microsoft.com/office/drawing/2014/main" id="{F3D0C021-78AA-4C2D-B046-3B5D4F0CA6AA}"/>
              </a:ext>
            </a:extLst>
          </p:cNvPr>
          <p:cNvSpPr>
            <a:spLocks noGrp="1"/>
          </p:cNvSpPr>
          <p:nvPr>
            <p:ph idx="1"/>
          </p:nvPr>
        </p:nvSpPr>
        <p:spPr/>
        <p:txBody>
          <a:bodyPr/>
          <a:lstStyle/>
          <a:p>
            <a:r>
              <a:rPr lang="zh-CN" altLang="en-US" dirty="0"/>
              <a:t>参数估计及参数化方案的设计</a:t>
            </a:r>
            <a:endParaRPr lang="en-US" altLang="zh-CN" dirty="0"/>
          </a:p>
          <a:p>
            <a:r>
              <a:rPr lang="zh-CN" altLang="en-US" dirty="0"/>
              <a:t>数据的超分辨（降尺度）</a:t>
            </a:r>
            <a:endParaRPr lang="en-US" altLang="zh-CN" dirty="0"/>
          </a:p>
          <a:p>
            <a:r>
              <a:rPr lang="zh-CN" altLang="en-US" dirty="0"/>
              <a:t>卫星观测数据的反演与偏差订正</a:t>
            </a:r>
            <a:endParaRPr lang="en-US" altLang="zh-CN" dirty="0"/>
          </a:p>
          <a:p>
            <a:r>
              <a:rPr lang="zh-CN" altLang="en-US" dirty="0"/>
              <a:t>深度学习与物理模式的集成</a:t>
            </a:r>
            <a:endParaRPr lang="en-US" altLang="zh-CN" dirty="0"/>
          </a:p>
          <a:p>
            <a:pPr marL="0" indent="0">
              <a:buNone/>
            </a:pPr>
            <a:endParaRPr lang="zh-CN" altLang="en-US" dirty="0"/>
          </a:p>
        </p:txBody>
      </p:sp>
    </p:spTree>
    <p:extLst>
      <p:ext uri="{BB962C8B-B14F-4D97-AF65-F5344CB8AC3E}">
        <p14:creationId xmlns:p14="http://schemas.microsoft.com/office/powerpoint/2010/main" val="2321746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E2908E-9901-426F-8A8E-EFD2523F2F59}"/>
              </a:ext>
            </a:extLst>
          </p:cNvPr>
          <p:cNvSpPr>
            <a:spLocks noGrp="1"/>
          </p:cNvSpPr>
          <p:nvPr>
            <p:ph type="title"/>
          </p:nvPr>
        </p:nvSpPr>
        <p:spPr/>
        <p:txBody>
          <a:bodyPr/>
          <a:lstStyle/>
          <a:p>
            <a:r>
              <a:rPr lang="zh-CN" altLang="en-US" dirty="0"/>
              <a:t>参数估计与参数化方案设计</a:t>
            </a:r>
          </a:p>
        </p:txBody>
      </p:sp>
      <p:pic>
        <p:nvPicPr>
          <p:cNvPr id="4" name="内容占位符 3">
            <a:extLst>
              <a:ext uri="{FF2B5EF4-FFF2-40B4-BE49-F238E27FC236}">
                <a16:creationId xmlns:a16="http://schemas.microsoft.com/office/drawing/2014/main" id="{A8F133AB-9598-41AB-A0AC-A1C49D461D52}"/>
              </a:ext>
            </a:extLst>
          </p:cNvPr>
          <p:cNvPicPr>
            <a:picLocks noGrp="1" noChangeAspect="1"/>
          </p:cNvPicPr>
          <p:nvPr>
            <p:ph idx="1"/>
          </p:nvPr>
        </p:nvPicPr>
        <p:blipFill>
          <a:blip r:embed="rId3"/>
          <a:stretch>
            <a:fillRect/>
          </a:stretch>
        </p:blipFill>
        <p:spPr>
          <a:xfrm>
            <a:off x="740545" y="2852787"/>
            <a:ext cx="10515600" cy="2772581"/>
          </a:xfrm>
          <a:prstGeom prst="rect">
            <a:avLst/>
          </a:prstGeom>
        </p:spPr>
      </p:pic>
      <p:pic>
        <p:nvPicPr>
          <p:cNvPr id="3" name="图片 2">
            <a:extLst>
              <a:ext uri="{FF2B5EF4-FFF2-40B4-BE49-F238E27FC236}">
                <a16:creationId xmlns:a16="http://schemas.microsoft.com/office/drawing/2014/main" id="{A050DC0A-CEC0-406B-8C55-9609175043A6}"/>
              </a:ext>
            </a:extLst>
          </p:cNvPr>
          <p:cNvPicPr>
            <a:picLocks noChangeAspect="1"/>
          </p:cNvPicPr>
          <p:nvPr/>
        </p:nvPicPr>
        <p:blipFill>
          <a:blip r:embed="rId4"/>
          <a:stretch>
            <a:fillRect/>
          </a:stretch>
        </p:blipFill>
        <p:spPr>
          <a:xfrm>
            <a:off x="838200" y="1765409"/>
            <a:ext cx="6919560" cy="853514"/>
          </a:xfrm>
          <a:prstGeom prst="rect">
            <a:avLst/>
          </a:prstGeom>
        </p:spPr>
      </p:pic>
    </p:spTree>
    <p:extLst>
      <p:ext uri="{BB962C8B-B14F-4D97-AF65-F5344CB8AC3E}">
        <p14:creationId xmlns:p14="http://schemas.microsoft.com/office/powerpoint/2010/main" val="1187540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E5C114-46C5-451C-BD44-B5B56F025736}"/>
              </a:ext>
            </a:extLst>
          </p:cNvPr>
          <p:cNvSpPr>
            <a:spLocks noGrp="1"/>
          </p:cNvSpPr>
          <p:nvPr>
            <p:ph type="title"/>
          </p:nvPr>
        </p:nvSpPr>
        <p:spPr/>
        <p:txBody>
          <a:bodyPr/>
          <a:lstStyle/>
          <a:p>
            <a:r>
              <a:rPr lang="zh-CN" altLang="en-US" dirty="0"/>
              <a:t>参数估计与参数化方案设计</a:t>
            </a:r>
          </a:p>
        </p:txBody>
      </p:sp>
      <p:pic>
        <p:nvPicPr>
          <p:cNvPr id="4" name="内容占位符 3">
            <a:extLst>
              <a:ext uri="{FF2B5EF4-FFF2-40B4-BE49-F238E27FC236}">
                <a16:creationId xmlns:a16="http://schemas.microsoft.com/office/drawing/2014/main" id="{64480F65-AB9B-4FF9-9C6E-72695E8AA66E}"/>
              </a:ext>
            </a:extLst>
          </p:cNvPr>
          <p:cNvPicPr>
            <a:picLocks noGrp="1" noChangeAspect="1"/>
          </p:cNvPicPr>
          <p:nvPr>
            <p:ph idx="1"/>
          </p:nvPr>
        </p:nvPicPr>
        <p:blipFill>
          <a:blip r:embed="rId2"/>
          <a:stretch>
            <a:fillRect/>
          </a:stretch>
        </p:blipFill>
        <p:spPr>
          <a:xfrm>
            <a:off x="1101966" y="1690688"/>
            <a:ext cx="8798459" cy="4351338"/>
          </a:xfrm>
          <a:prstGeom prst="rect">
            <a:avLst/>
          </a:prstGeom>
        </p:spPr>
      </p:pic>
    </p:spTree>
    <p:extLst>
      <p:ext uri="{BB962C8B-B14F-4D97-AF65-F5344CB8AC3E}">
        <p14:creationId xmlns:p14="http://schemas.microsoft.com/office/powerpoint/2010/main" val="1222665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A14AE7-7EB2-4965-8D34-B70F565C1089}"/>
              </a:ext>
            </a:extLst>
          </p:cNvPr>
          <p:cNvSpPr>
            <a:spLocks noGrp="1"/>
          </p:cNvSpPr>
          <p:nvPr>
            <p:ph type="title"/>
          </p:nvPr>
        </p:nvSpPr>
        <p:spPr/>
        <p:txBody>
          <a:bodyPr/>
          <a:lstStyle/>
          <a:p>
            <a:r>
              <a:rPr lang="zh-CN" altLang="en-US" dirty="0"/>
              <a:t>参数估计与参数化方案设计</a:t>
            </a:r>
          </a:p>
        </p:txBody>
      </p:sp>
      <p:pic>
        <p:nvPicPr>
          <p:cNvPr id="4" name="内容占位符 3">
            <a:extLst>
              <a:ext uri="{FF2B5EF4-FFF2-40B4-BE49-F238E27FC236}">
                <a16:creationId xmlns:a16="http://schemas.microsoft.com/office/drawing/2014/main" id="{3D022C64-A84E-4155-82C3-6923909AF7E8}"/>
              </a:ext>
            </a:extLst>
          </p:cNvPr>
          <p:cNvPicPr>
            <a:picLocks noGrp="1" noChangeAspect="1"/>
          </p:cNvPicPr>
          <p:nvPr>
            <p:ph idx="1"/>
          </p:nvPr>
        </p:nvPicPr>
        <p:blipFill>
          <a:blip r:embed="rId3"/>
          <a:stretch>
            <a:fillRect/>
          </a:stretch>
        </p:blipFill>
        <p:spPr>
          <a:xfrm>
            <a:off x="936854" y="1788970"/>
            <a:ext cx="4735977" cy="4703905"/>
          </a:xfrm>
          <a:prstGeom prst="rect">
            <a:avLst/>
          </a:prstGeom>
        </p:spPr>
      </p:pic>
      <p:pic>
        <p:nvPicPr>
          <p:cNvPr id="5" name="图片 4">
            <a:extLst>
              <a:ext uri="{FF2B5EF4-FFF2-40B4-BE49-F238E27FC236}">
                <a16:creationId xmlns:a16="http://schemas.microsoft.com/office/drawing/2014/main" id="{F732FADD-7EF3-47BC-BB8F-0E8351D7E4D7}"/>
              </a:ext>
            </a:extLst>
          </p:cNvPr>
          <p:cNvPicPr>
            <a:picLocks noChangeAspect="1"/>
          </p:cNvPicPr>
          <p:nvPr/>
        </p:nvPicPr>
        <p:blipFill>
          <a:blip r:embed="rId4"/>
          <a:stretch>
            <a:fillRect/>
          </a:stretch>
        </p:blipFill>
        <p:spPr>
          <a:xfrm>
            <a:off x="6699485" y="1491449"/>
            <a:ext cx="3069519" cy="4802819"/>
          </a:xfrm>
          <a:prstGeom prst="rect">
            <a:avLst/>
          </a:prstGeom>
        </p:spPr>
      </p:pic>
    </p:spTree>
    <p:extLst>
      <p:ext uri="{BB962C8B-B14F-4D97-AF65-F5344CB8AC3E}">
        <p14:creationId xmlns:p14="http://schemas.microsoft.com/office/powerpoint/2010/main" val="2800669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E13E15-55DF-472A-A8F2-DE37C10BC890}"/>
              </a:ext>
            </a:extLst>
          </p:cNvPr>
          <p:cNvSpPr>
            <a:spLocks noGrp="1"/>
          </p:cNvSpPr>
          <p:nvPr>
            <p:ph type="title"/>
          </p:nvPr>
        </p:nvSpPr>
        <p:spPr/>
        <p:txBody>
          <a:bodyPr/>
          <a:lstStyle/>
          <a:p>
            <a:r>
              <a:rPr lang="zh-CN" altLang="en-US" dirty="0"/>
              <a:t>数据的超分辨（降尺度）</a:t>
            </a:r>
          </a:p>
        </p:txBody>
      </p:sp>
      <p:pic>
        <p:nvPicPr>
          <p:cNvPr id="4" name="内容占位符 3">
            <a:extLst>
              <a:ext uri="{FF2B5EF4-FFF2-40B4-BE49-F238E27FC236}">
                <a16:creationId xmlns:a16="http://schemas.microsoft.com/office/drawing/2014/main" id="{6F464E36-337D-4E4A-8B22-5870EFBDA1E3}"/>
              </a:ext>
            </a:extLst>
          </p:cNvPr>
          <p:cNvPicPr>
            <a:picLocks noGrp="1" noChangeAspect="1"/>
          </p:cNvPicPr>
          <p:nvPr>
            <p:ph idx="1"/>
          </p:nvPr>
        </p:nvPicPr>
        <p:blipFill>
          <a:blip r:embed="rId2"/>
          <a:stretch>
            <a:fillRect/>
          </a:stretch>
        </p:blipFill>
        <p:spPr>
          <a:xfrm>
            <a:off x="1360192" y="2372946"/>
            <a:ext cx="8085687" cy="2412117"/>
          </a:xfrm>
          <a:prstGeom prst="rect">
            <a:avLst/>
          </a:prstGeom>
        </p:spPr>
      </p:pic>
    </p:spTree>
    <p:extLst>
      <p:ext uri="{BB962C8B-B14F-4D97-AF65-F5344CB8AC3E}">
        <p14:creationId xmlns:p14="http://schemas.microsoft.com/office/powerpoint/2010/main" val="2964860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7CCC5A-CDFF-4F6A-B89B-B919377C0976}"/>
              </a:ext>
            </a:extLst>
          </p:cNvPr>
          <p:cNvSpPr>
            <a:spLocks noGrp="1"/>
          </p:cNvSpPr>
          <p:nvPr>
            <p:ph type="title"/>
          </p:nvPr>
        </p:nvSpPr>
        <p:spPr/>
        <p:txBody>
          <a:bodyPr/>
          <a:lstStyle/>
          <a:p>
            <a:r>
              <a:rPr lang="zh-CN" altLang="en-US" dirty="0"/>
              <a:t>数据的超分辨（降尺度）</a:t>
            </a:r>
          </a:p>
        </p:txBody>
      </p:sp>
      <p:pic>
        <p:nvPicPr>
          <p:cNvPr id="4" name="内容占位符 3">
            <a:extLst>
              <a:ext uri="{FF2B5EF4-FFF2-40B4-BE49-F238E27FC236}">
                <a16:creationId xmlns:a16="http://schemas.microsoft.com/office/drawing/2014/main" id="{6553F37D-86B8-47BB-AF3E-3696072B90F3}"/>
              </a:ext>
            </a:extLst>
          </p:cNvPr>
          <p:cNvPicPr>
            <a:picLocks noGrp="1" noChangeAspect="1"/>
          </p:cNvPicPr>
          <p:nvPr>
            <p:ph idx="1"/>
          </p:nvPr>
        </p:nvPicPr>
        <p:blipFill>
          <a:blip r:embed="rId3"/>
          <a:stretch>
            <a:fillRect/>
          </a:stretch>
        </p:blipFill>
        <p:spPr>
          <a:xfrm>
            <a:off x="699551" y="1690688"/>
            <a:ext cx="8502460" cy="4351338"/>
          </a:xfrm>
          <a:prstGeom prst="rect">
            <a:avLst/>
          </a:prstGeom>
        </p:spPr>
      </p:pic>
    </p:spTree>
    <p:extLst>
      <p:ext uri="{BB962C8B-B14F-4D97-AF65-F5344CB8AC3E}">
        <p14:creationId xmlns:p14="http://schemas.microsoft.com/office/powerpoint/2010/main" val="250608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0274C3-45F0-40E7-BDF3-8A99E1D112A4}"/>
              </a:ext>
            </a:extLst>
          </p:cNvPr>
          <p:cNvSpPr>
            <a:spLocks noGrp="1"/>
          </p:cNvSpPr>
          <p:nvPr>
            <p:ph type="title"/>
          </p:nvPr>
        </p:nvSpPr>
        <p:spPr/>
        <p:txBody>
          <a:bodyPr/>
          <a:lstStyle/>
          <a:p>
            <a:r>
              <a:rPr lang="zh-CN" altLang="en-US" dirty="0"/>
              <a:t>数据的超分辨（降尺度）</a:t>
            </a:r>
          </a:p>
        </p:txBody>
      </p:sp>
      <p:pic>
        <p:nvPicPr>
          <p:cNvPr id="4" name="内容占位符 3">
            <a:extLst>
              <a:ext uri="{FF2B5EF4-FFF2-40B4-BE49-F238E27FC236}">
                <a16:creationId xmlns:a16="http://schemas.microsoft.com/office/drawing/2014/main" id="{E999399B-1AC7-4806-AC10-51696CB0540D}"/>
              </a:ext>
            </a:extLst>
          </p:cNvPr>
          <p:cNvPicPr>
            <a:picLocks noGrp="1" noChangeAspect="1"/>
          </p:cNvPicPr>
          <p:nvPr>
            <p:ph idx="1"/>
          </p:nvPr>
        </p:nvPicPr>
        <p:blipFill>
          <a:blip r:embed="rId2"/>
          <a:stretch>
            <a:fillRect/>
          </a:stretch>
        </p:blipFill>
        <p:spPr>
          <a:xfrm>
            <a:off x="1099480" y="2059676"/>
            <a:ext cx="4701947" cy="3368332"/>
          </a:xfrm>
          <a:prstGeom prst="rect">
            <a:avLst/>
          </a:prstGeom>
        </p:spPr>
      </p:pic>
      <p:pic>
        <p:nvPicPr>
          <p:cNvPr id="5" name="图片 4">
            <a:extLst>
              <a:ext uri="{FF2B5EF4-FFF2-40B4-BE49-F238E27FC236}">
                <a16:creationId xmlns:a16="http://schemas.microsoft.com/office/drawing/2014/main" id="{6EA486F9-CC97-4AD4-A09E-89124B8D9B06}"/>
              </a:ext>
            </a:extLst>
          </p:cNvPr>
          <p:cNvPicPr>
            <a:picLocks noChangeAspect="1"/>
          </p:cNvPicPr>
          <p:nvPr/>
        </p:nvPicPr>
        <p:blipFill>
          <a:blip r:embed="rId3"/>
          <a:stretch>
            <a:fillRect/>
          </a:stretch>
        </p:blipFill>
        <p:spPr>
          <a:xfrm>
            <a:off x="6082553" y="2719413"/>
            <a:ext cx="4686706" cy="2591025"/>
          </a:xfrm>
          <a:prstGeom prst="rect">
            <a:avLst/>
          </a:prstGeom>
        </p:spPr>
      </p:pic>
    </p:spTree>
    <p:extLst>
      <p:ext uri="{BB962C8B-B14F-4D97-AF65-F5344CB8AC3E}">
        <p14:creationId xmlns:p14="http://schemas.microsoft.com/office/powerpoint/2010/main" val="260617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F60FEA-8CDB-42A7-B30C-A4C8BFA47DC5}"/>
              </a:ext>
            </a:extLst>
          </p:cNvPr>
          <p:cNvSpPr>
            <a:spLocks noGrp="1"/>
          </p:cNvSpPr>
          <p:nvPr>
            <p:ph type="title"/>
          </p:nvPr>
        </p:nvSpPr>
        <p:spPr/>
        <p:txBody>
          <a:bodyPr/>
          <a:lstStyle/>
          <a:p>
            <a:r>
              <a:rPr lang="zh-CN" altLang="en-US" dirty="0"/>
              <a:t>卫星观测数据的反演与偏差订正</a:t>
            </a:r>
          </a:p>
        </p:txBody>
      </p:sp>
      <p:pic>
        <p:nvPicPr>
          <p:cNvPr id="4" name="内容占位符 3">
            <a:extLst>
              <a:ext uri="{FF2B5EF4-FFF2-40B4-BE49-F238E27FC236}">
                <a16:creationId xmlns:a16="http://schemas.microsoft.com/office/drawing/2014/main" id="{0A182721-5718-487C-B812-5ABD43A4D652}"/>
              </a:ext>
            </a:extLst>
          </p:cNvPr>
          <p:cNvPicPr>
            <a:picLocks noGrp="1"/>
          </p:cNvPicPr>
          <p:nvPr>
            <p:ph idx="1"/>
          </p:nvPr>
        </p:nvPicPr>
        <p:blipFill>
          <a:blip r:embed="rId2"/>
          <a:stretch>
            <a:fillRect/>
          </a:stretch>
        </p:blipFill>
        <p:spPr>
          <a:xfrm>
            <a:off x="900910" y="2168800"/>
            <a:ext cx="9129551" cy="3292125"/>
          </a:xfrm>
          <a:prstGeom prst="rect">
            <a:avLst/>
          </a:prstGeom>
        </p:spPr>
      </p:pic>
    </p:spTree>
    <p:extLst>
      <p:ext uri="{BB962C8B-B14F-4D97-AF65-F5344CB8AC3E}">
        <p14:creationId xmlns:p14="http://schemas.microsoft.com/office/powerpoint/2010/main" val="400868024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274</Words>
  <Application>Microsoft Office PowerPoint</Application>
  <PresentationFormat>宽屏</PresentationFormat>
  <Paragraphs>25</Paragraphs>
  <Slides>13</Slides>
  <Notes>3</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13</vt:i4>
      </vt:variant>
    </vt:vector>
  </HeadingPairs>
  <TitlesOfParts>
    <vt:vector size="17" baseType="lpstr">
      <vt:lpstr>等线</vt:lpstr>
      <vt:lpstr>等线 Light</vt:lpstr>
      <vt:lpstr>Arial</vt:lpstr>
      <vt:lpstr>Office 主题​​</vt:lpstr>
      <vt:lpstr>深度学习在资料同化中的应用方向</vt:lpstr>
      <vt:lpstr>目录</vt:lpstr>
      <vt:lpstr>参数估计与参数化方案设计</vt:lpstr>
      <vt:lpstr>参数估计与参数化方案设计</vt:lpstr>
      <vt:lpstr>参数估计与参数化方案设计</vt:lpstr>
      <vt:lpstr>数据的超分辨（降尺度）</vt:lpstr>
      <vt:lpstr>数据的超分辨（降尺度）</vt:lpstr>
      <vt:lpstr>数据的超分辨（降尺度）</vt:lpstr>
      <vt:lpstr>卫星观测数据的反演与偏差订正</vt:lpstr>
      <vt:lpstr>卫星观测数据的反演与偏差订正</vt:lpstr>
      <vt:lpstr>深度学习与物理模式的集成</vt:lpstr>
      <vt:lpstr>深度学习与物理模式的集成</vt:lpstr>
      <vt:lpstr>深度学习与物理模式的集成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深度学习在资料同化中的应用</dc:title>
  <dc:creator>WRGHO</dc:creator>
  <cp:lastModifiedBy>WRGHO</cp:lastModifiedBy>
  <cp:revision>15</cp:revision>
  <dcterms:created xsi:type="dcterms:W3CDTF">2019-08-30T08:53:02Z</dcterms:created>
  <dcterms:modified xsi:type="dcterms:W3CDTF">2019-09-09T01:36:37Z</dcterms:modified>
</cp:coreProperties>
</file>